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141"/>
  </p:notesMasterIdLst>
  <p:sldIdLst>
    <p:sldId id="256" r:id="rId2"/>
    <p:sldId id="336" r:id="rId3"/>
    <p:sldId id="335" r:id="rId4"/>
    <p:sldId id="337" r:id="rId5"/>
    <p:sldId id="338" r:id="rId6"/>
    <p:sldId id="339" r:id="rId7"/>
    <p:sldId id="340" r:id="rId8"/>
    <p:sldId id="341" r:id="rId9"/>
    <p:sldId id="342" r:id="rId10"/>
    <p:sldId id="343" r:id="rId11"/>
    <p:sldId id="344" r:id="rId12"/>
    <p:sldId id="345" r:id="rId13"/>
    <p:sldId id="347" r:id="rId14"/>
    <p:sldId id="346" r:id="rId15"/>
    <p:sldId id="269" r:id="rId16"/>
    <p:sldId id="350" r:id="rId17"/>
    <p:sldId id="349" r:id="rId18"/>
    <p:sldId id="271" r:id="rId19"/>
    <p:sldId id="272" r:id="rId20"/>
    <p:sldId id="273" r:id="rId21"/>
    <p:sldId id="274" r:id="rId22"/>
    <p:sldId id="348" r:id="rId23"/>
    <p:sldId id="351" r:id="rId24"/>
    <p:sldId id="352" r:id="rId25"/>
    <p:sldId id="353" r:id="rId26"/>
    <p:sldId id="354" r:id="rId27"/>
    <p:sldId id="355" r:id="rId28"/>
    <p:sldId id="280" r:id="rId29"/>
    <p:sldId id="357" r:id="rId30"/>
    <p:sldId id="356" r:id="rId31"/>
    <p:sldId id="281" r:id="rId32"/>
    <p:sldId id="358" r:id="rId33"/>
    <p:sldId id="365" r:id="rId34"/>
    <p:sldId id="361" r:id="rId35"/>
    <p:sldId id="284" r:id="rId36"/>
    <p:sldId id="321" r:id="rId37"/>
    <p:sldId id="322" r:id="rId38"/>
    <p:sldId id="324" r:id="rId39"/>
    <p:sldId id="325" r:id="rId40"/>
    <p:sldId id="363" r:id="rId41"/>
    <p:sldId id="328" r:id="rId42"/>
    <p:sldId id="330" r:id="rId43"/>
    <p:sldId id="329" r:id="rId44"/>
    <p:sldId id="364" r:id="rId45"/>
    <p:sldId id="331" r:id="rId46"/>
    <p:sldId id="334" r:id="rId47"/>
    <p:sldId id="332" r:id="rId48"/>
    <p:sldId id="378" r:id="rId49"/>
    <p:sldId id="383" r:id="rId50"/>
    <p:sldId id="384" r:id="rId51"/>
    <p:sldId id="333" r:id="rId52"/>
    <p:sldId id="385" r:id="rId53"/>
    <p:sldId id="379" r:id="rId54"/>
    <p:sldId id="367" r:id="rId55"/>
    <p:sldId id="381" r:id="rId56"/>
    <p:sldId id="369" r:id="rId57"/>
    <p:sldId id="370" r:id="rId58"/>
    <p:sldId id="371" r:id="rId59"/>
    <p:sldId id="372" r:id="rId60"/>
    <p:sldId id="374" r:id="rId61"/>
    <p:sldId id="375" r:id="rId62"/>
    <p:sldId id="388" r:id="rId63"/>
    <p:sldId id="477" r:id="rId64"/>
    <p:sldId id="396" r:id="rId65"/>
    <p:sldId id="389" r:id="rId66"/>
    <p:sldId id="390" r:id="rId67"/>
    <p:sldId id="391" r:id="rId68"/>
    <p:sldId id="392" r:id="rId69"/>
    <p:sldId id="393" r:id="rId70"/>
    <p:sldId id="394" r:id="rId71"/>
    <p:sldId id="395" r:id="rId72"/>
    <p:sldId id="397" r:id="rId73"/>
    <p:sldId id="398" r:id="rId74"/>
    <p:sldId id="399" r:id="rId75"/>
    <p:sldId id="400" r:id="rId76"/>
    <p:sldId id="401" r:id="rId77"/>
    <p:sldId id="402" r:id="rId78"/>
    <p:sldId id="403" r:id="rId79"/>
    <p:sldId id="404" r:id="rId80"/>
    <p:sldId id="405" r:id="rId81"/>
    <p:sldId id="406" r:id="rId82"/>
    <p:sldId id="407" r:id="rId83"/>
    <p:sldId id="408" r:id="rId84"/>
    <p:sldId id="409" r:id="rId85"/>
    <p:sldId id="410" r:id="rId86"/>
    <p:sldId id="417" r:id="rId87"/>
    <p:sldId id="418" r:id="rId88"/>
    <p:sldId id="419" r:id="rId89"/>
    <p:sldId id="420" r:id="rId90"/>
    <p:sldId id="421" r:id="rId91"/>
    <p:sldId id="422" r:id="rId92"/>
    <p:sldId id="423" r:id="rId93"/>
    <p:sldId id="424" r:id="rId94"/>
    <p:sldId id="425" r:id="rId95"/>
    <p:sldId id="426" r:id="rId96"/>
    <p:sldId id="427" r:id="rId97"/>
    <p:sldId id="434" r:id="rId98"/>
    <p:sldId id="435" r:id="rId99"/>
    <p:sldId id="436" r:id="rId100"/>
    <p:sldId id="437" r:id="rId101"/>
    <p:sldId id="438" r:id="rId102"/>
    <p:sldId id="439" r:id="rId103"/>
    <p:sldId id="440" r:id="rId104"/>
    <p:sldId id="441" r:id="rId105"/>
    <p:sldId id="442" r:id="rId106"/>
    <p:sldId id="443" r:id="rId107"/>
    <p:sldId id="444" r:id="rId108"/>
    <p:sldId id="445" r:id="rId109"/>
    <p:sldId id="446" r:id="rId110"/>
    <p:sldId id="447" r:id="rId111"/>
    <p:sldId id="448" r:id="rId112"/>
    <p:sldId id="449" r:id="rId113"/>
    <p:sldId id="450" r:id="rId114"/>
    <p:sldId id="451" r:id="rId115"/>
    <p:sldId id="452" r:id="rId116"/>
    <p:sldId id="453" r:id="rId117"/>
    <p:sldId id="454" r:id="rId118"/>
    <p:sldId id="455" r:id="rId119"/>
    <p:sldId id="456" r:id="rId120"/>
    <p:sldId id="457" r:id="rId121"/>
    <p:sldId id="458" r:id="rId122"/>
    <p:sldId id="459" r:id="rId123"/>
    <p:sldId id="460" r:id="rId124"/>
    <p:sldId id="461" r:id="rId125"/>
    <p:sldId id="462" r:id="rId126"/>
    <p:sldId id="463" r:id="rId127"/>
    <p:sldId id="464" r:id="rId128"/>
    <p:sldId id="465" r:id="rId129"/>
    <p:sldId id="466" r:id="rId130"/>
    <p:sldId id="467" r:id="rId131"/>
    <p:sldId id="468" r:id="rId132"/>
    <p:sldId id="469" r:id="rId133"/>
    <p:sldId id="472" r:id="rId134"/>
    <p:sldId id="473" r:id="rId135"/>
    <p:sldId id="474" r:id="rId136"/>
    <p:sldId id="475" r:id="rId137"/>
    <p:sldId id="470" r:id="rId138"/>
    <p:sldId id="476" r:id="rId139"/>
    <p:sldId id="377" r:id="rId1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AC2B9B-6843-4BD8-A92F-6F78A1A420CC}">
  <a:tblStyle styleId="{EDAC2B9B-6843-4BD8-A92F-6F78A1A420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404" autoAdjust="0"/>
  </p:normalViewPr>
  <p:slideViewPr>
    <p:cSldViewPr snapToGrid="0">
      <p:cViewPr varScale="1">
        <p:scale>
          <a:sx n="118" d="100"/>
          <a:sy n="118" d="100"/>
        </p:scale>
        <p:origin x="379"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248869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25f85ca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25f85ca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9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25f85ca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25f85ca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242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c439249f7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c439249f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46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ac439249f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ac439249f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100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c439249f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c439249f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457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c439249f7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c439249f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926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ac439249f7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ac439249f7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225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c8787dcf5_1_24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ac8787dcf5_1_24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91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ac8787dcf5_1_24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ac8787dcf5_1_2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70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c8787dcf5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c8787dcf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065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4006"/>
          </a:xfrm>
          <a:prstGeom prst="rect">
            <a:avLst/>
          </a:prstGeom>
          <a:noFill/>
          <a:ln>
            <a:noFill/>
          </a:ln>
        </p:spPr>
      </p:pic>
      <p:sp>
        <p:nvSpPr>
          <p:cNvPr id="10" name="Google Shape;10;p2"/>
          <p:cNvSpPr txBox="1">
            <a:spLocks noGrp="1"/>
          </p:cNvSpPr>
          <p:nvPr>
            <p:ph type="ctrTitle"/>
          </p:nvPr>
        </p:nvSpPr>
        <p:spPr>
          <a:xfrm>
            <a:off x="4149000" y="970200"/>
            <a:ext cx="3852000" cy="24105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4400" b="1">
                <a:latin typeface="Poiret One"/>
                <a:ea typeface="Poiret One"/>
                <a:cs typeface="Poiret One"/>
                <a:sym typeface="Poire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149000" y="3380700"/>
            <a:ext cx="38520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20"/>
        <p:cNvGrpSpPr/>
        <p:nvPr/>
      </p:nvGrpSpPr>
      <p:grpSpPr>
        <a:xfrm>
          <a:off x="0" y="0"/>
          <a:ext cx="0" cy="0"/>
          <a:chOff x="0" y="0"/>
          <a:chExt cx="0" cy="0"/>
        </a:xfrm>
      </p:grpSpPr>
      <p:pic>
        <p:nvPicPr>
          <p:cNvPr id="121" name="Google Shape;121;p22"/>
          <p:cNvPicPr preferRelativeResize="0"/>
          <p:nvPr/>
        </p:nvPicPr>
        <p:blipFill>
          <a:blip r:embed="rId2">
            <a:alphaModFix/>
          </a:blip>
          <a:stretch>
            <a:fillRect/>
          </a:stretch>
        </p:blipFill>
        <p:spPr>
          <a:xfrm>
            <a:off x="-1" y="0"/>
            <a:ext cx="9144000" cy="5143513"/>
          </a:xfrm>
          <a:prstGeom prst="rect">
            <a:avLst/>
          </a:prstGeom>
          <a:noFill/>
          <a:ln>
            <a:noFill/>
          </a:ln>
        </p:spPr>
      </p:pic>
      <p:sp>
        <p:nvSpPr>
          <p:cNvPr id="122" name="Google Shape;122;p22"/>
          <p:cNvSpPr txBox="1">
            <a:spLocks noGrp="1"/>
          </p:cNvSpPr>
          <p:nvPr>
            <p:ph type="subTitle" idx="1"/>
          </p:nvPr>
        </p:nvSpPr>
        <p:spPr>
          <a:xfrm>
            <a:off x="4281625" y="2006750"/>
            <a:ext cx="2659800" cy="196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Oxygen"/>
              <a:buNone/>
              <a:defRPr sz="1600">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3" name="Google Shape;12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157"/>
        <p:cNvGrpSpPr/>
        <p:nvPr/>
      </p:nvGrpSpPr>
      <p:grpSpPr>
        <a:xfrm>
          <a:off x="0" y="0"/>
          <a:ext cx="0" cy="0"/>
          <a:chOff x="0" y="0"/>
          <a:chExt cx="0" cy="0"/>
        </a:xfrm>
      </p:grpSpPr>
      <p:pic>
        <p:nvPicPr>
          <p:cNvPr id="158" name="Google Shape;158;p31"/>
          <p:cNvPicPr preferRelativeResize="0"/>
          <p:nvPr/>
        </p:nvPicPr>
        <p:blipFill>
          <a:blip r:embed="rId2">
            <a:alphaModFix/>
          </a:blip>
          <a:stretch>
            <a:fillRect/>
          </a:stretch>
        </p:blipFill>
        <p:spPr>
          <a:xfrm>
            <a:off x="0" y="0"/>
            <a:ext cx="9144000" cy="514351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0" y="0"/>
            <a:ext cx="9144010" cy="5143500"/>
          </a:xfrm>
          <a:prstGeom prst="rect">
            <a:avLst/>
          </a:prstGeom>
          <a:noFill/>
          <a:ln>
            <a:noFill/>
          </a:ln>
        </p:spPr>
      </p:pic>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3" name="Google Shape;33;p7"/>
          <p:cNvSpPr txBox="1">
            <a:spLocks noGrp="1"/>
          </p:cNvSpPr>
          <p:nvPr>
            <p:ph type="title"/>
          </p:nvPr>
        </p:nvSpPr>
        <p:spPr>
          <a:xfrm>
            <a:off x="2433000" y="1371169"/>
            <a:ext cx="4278000" cy="86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4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subTitle" idx="1"/>
          </p:nvPr>
        </p:nvSpPr>
        <p:spPr>
          <a:xfrm>
            <a:off x="2433000" y="2441425"/>
            <a:ext cx="42780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9"/>
          <p:cNvSpPr txBox="1">
            <a:spLocks noGrp="1"/>
          </p:cNvSpPr>
          <p:nvPr>
            <p:ph type="title"/>
          </p:nvPr>
        </p:nvSpPr>
        <p:spPr>
          <a:xfrm>
            <a:off x="2433000" y="1330038"/>
            <a:ext cx="4278000" cy="16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87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9"/>
          <p:cNvSpPr txBox="1">
            <a:spLocks noGrp="1"/>
          </p:cNvSpPr>
          <p:nvPr>
            <p:ph type="subTitle" idx="1"/>
          </p:nvPr>
        </p:nvSpPr>
        <p:spPr>
          <a:xfrm>
            <a:off x="2775600" y="3100075"/>
            <a:ext cx="3592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1"/>
        <p:cNvGrpSpPr/>
        <p:nvPr/>
      </p:nvGrpSpPr>
      <p:grpSpPr>
        <a:xfrm>
          <a:off x="0" y="0"/>
          <a:ext cx="0" cy="0"/>
          <a:chOff x="0" y="0"/>
          <a:chExt cx="0" cy="0"/>
        </a:xfrm>
      </p:grpSpPr>
      <p:pic>
        <p:nvPicPr>
          <p:cNvPr id="52" name="Google Shape;52;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3"/>
          <p:cNvSpPr txBox="1">
            <a:spLocks noGrp="1"/>
          </p:cNvSpPr>
          <p:nvPr>
            <p:ph type="title"/>
          </p:nvPr>
        </p:nvSpPr>
        <p:spPr>
          <a:xfrm>
            <a:off x="7200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title" idx="2" hasCustomPrompt="1"/>
          </p:nvPr>
        </p:nvSpPr>
        <p:spPr>
          <a:xfrm>
            <a:off x="7200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7200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3"/>
          </p:nvPr>
        </p:nvSpPr>
        <p:spPr>
          <a:xfrm>
            <a:off x="34038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3"/>
          <p:cNvSpPr txBox="1">
            <a:spLocks noGrp="1"/>
          </p:cNvSpPr>
          <p:nvPr>
            <p:ph type="title" idx="4" hasCustomPrompt="1"/>
          </p:nvPr>
        </p:nvSpPr>
        <p:spPr>
          <a:xfrm>
            <a:off x="34038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5"/>
          </p:nvPr>
        </p:nvSpPr>
        <p:spPr>
          <a:xfrm>
            <a:off x="34038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9" name="Google Shape;59;p13"/>
          <p:cNvSpPr txBox="1">
            <a:spLocks noGrp="1"/>
          </p:cNvSpPr>
          <p:nvPr>
            <p:ph type="title" idx="6"/>
          </p:nvPr>
        </p:nvSpPr>
        <p:spPr>
          <a:xfrm>
            <a:off x="60876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title" idx="7" hasCustomPrompt="1"/>
          </p:nvPr>
        </p:nvSpPr>
        <p:spPr>
          <a:xfrm>
            <a:off x="60876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8"/>
          </p:nvPr>
        </p:nvSpPr>
        <p:spPr>
          <a:xfrm>
            <a:off x="60876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2" name="Google Shape;62;p1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1"/>
        <p:cNvGrpSpPr/>
        <p:nvPr/>
      </p:nvGrpSpPr>
      <p:grpSpPr>
        <a:xfrm>
          <a:off x="0" y="0"/>
          <a:ext cx="0" cy="0"/>
          <a:chOff x="0" y="0"/>
          <a:chExt cx="0" cy="0"/>
        </a:xfrm>
      </p:grpSpPr>
      <p:pic>
        <p:nvPicPr>
          <p:cNvPr id="82" name="Google Shape;82;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83" name="Google Shape;8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8"/>
          <p:cNvSpPr txBox="1">
            <a:spLocks noGrp="1"/>
          </p:cNvSpPr>
          <p:nvPr>
            <p:ph type="title" idx="2"/>
          </p:nvPr>
        </p:nvSpPr>
        <p:spPr>
          <a:xfrm>
            <a:off x="720000" y="29485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5" name="Google Shape;85;p18"/>
          <p:cNvSpPr txBox="1">
            <a:spLocks noGrp="1"/>
          </p:cNvSpPr>
          <p:nvPr>
            <p:ph type="subTitle" idx="1"/>
          </p:nvPr>
        </p:nvSpPr>
        <p:spPr>
          <a:xfrm>
            <a:off x="720000" y="3315275"/>
            <a:ext cx="2336400" cy="9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8"/>
          <p:cNvSpPr txBox="1">
            <a:spLocks noGrp="1"/>
          </p:cNvSpPr>
          <p:nvPr>
            <p:ph type="title" idx="3"/>
          </p:nvPr>
        </p:nvSpPr>
        <p:spPr>
          <a:xfrm>
            <a:off x="3403800" y="29485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7" name="Google Shape;87;p18"/>
          <p:cNvSpPr txBox="1">
            <a:spLocks noGrp="1"/>
          </p:cNvSpPr>
          <p:nvPr>
            <p:ph type="subTitle" idx="4"/>
          </p:nvPr>
        </p:nvSpPr>
        <p:spPr>
          <a:xfrm>
            <a:off x="3403800" y="3315275"/>
            <a:ext cx="2336400" cy="9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8"/>
          <p:cNvSpPr txBox="1">
            <a:spLocks noGrp="1"/>
          </p:cNvSpPr>
          <p:nvPr>
            <p:ph type="title" idx="5"/>
          </p:nvPr>
        </p:nvSpPr>
        <p:spPr>
          <a:xfrm>
            <a:off x="6087600" y="29485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9" name="Google Shape;89;p18"/>
          <p:cNvSpPr txBox="1">
            <a:spLocks noGrp="1"/>
          </p:cNvSpPr>
          <p:nvPr>
            <p:ph type="subTitle" idx="6"/>
          </p:nvPr>
        </p:nvSpPr>
        <p:spPr>
          <a:xfrm>
            <a:off x="6087600" y="3315275"/>
            <a:ext cx="2336400" cy="9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01"/>
        <p:cNvGrpSpPr/>
        <p:nvPr/>
      </p:nvGrpSpPr>
      <p:grpSpPr>
        <a:xfrm>
          <a:off x="0" y="0"/>
          <a:ext cx="0" cy="0"/>
          <a:chOff x="0" y="0"/>
          <a:chExt cx="0" cy="0"/>
        </a:xfrm>
      </p:grpSpPr>
      <p:pic>
        <p:nvPicPr>
          <p:cNvPr id="102" name="Google Shape;102;p20"/>
          <p:cNvPicPr preferRelativeResize="0"/>
          <p:nvPr/>
        </p:nvPicPr>
        <p:blipFill rotWithShape="1">
          <a:blip r:embed="rId2">
            <a:alphaModFix/>
          </a:blip>
          <a:srcRect b="10"/>
          <a:stretch/>
        </p:blipFill>
        <p:spPr>
          <a:xfrm>
            <a:off x="0" y="0"/>
            <a:ext cx="9143999" cy="5143502"/>
          </a:xfrm>
          <a:prstGeom prst="rect">
            <a:avLst/>
          </a:prstGeom>
          <a:noFill/>
          <a:ln>
            <a:noFill/>
          </a:ln>
        </p:spPr>
      </p:pic>
      <p:sp>
        <p:nvSpPr>
          <p:cNvPr id="103" name="Google Shape;10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20"/>
          <p:cNvSpPr txBox="1">
            <a:spLocks noGrp="1"/>
          </p:cNvSpPr>
          <p:nvPr>
            <p:ph type="title" idx="2"/>
          </p:nvPr>
        </p:nvSpPr>
        <p:spPr>
          <a:xfrm>
            <a:off x="788550" y="1881312"/>
            <a:ext cx="2305500" cy="4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5" name="Google Shape;105;p20"/>
          <p:cNvSpPr txBox="1">
            <a:spLocks noGrp="1"/>
          </p:cNvSpPr>
          <p:nvPr>
            <p:ph type="subTitle" idx="1"/>
          </p:nvPr>
        </p:nvSpPr>
        <p:spPr>
          <a:xfrm>
            <a:off x="720013" y="2193175"/>
            <a:ext cx="2442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20"/>
          <p:cNvSpPr txBox="1">
            <a:spLocks noGrp="1"/>
          </p:cNvSpPr>
          <p:nvPr>
            <p:ph type="title" idx="3"/>
          </p:nvPr>
        </p:nvSpPr>
        <p:spPr>
          <a:xfrm>
            <a:off x="3419250" y="1881312"/>
            <a:ext cx="2305500" cy="4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7" name="Google Shape;107;p20"/>
          <p:cNvSpPr txBox="1">
            <a:spLocks noGrp="1"/>
          </p:cNvSpPr>
          <p:nvPr>
            <p:ph type="subTitle" idx="4"/>
          </p:nvPr>
        </p:nvSpPr>
        <p:spPr>
          <a:xfrm>
            <a:off x="3331962" y="2193175"/>
            <a:ext cx="2480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20"/>
          <p:cNvSpPr txBox="1">
            <a:spLocks noGrp="1"/>
          </p:cNvSpPr>
          <p:nvPr>
            <p:ph type="title" idx="5"/>
          </p:nvPr>
        </p:nvSpPr>
        <p:spPr>
          <a:xfrm>
            <a:off x="788550" y="3749587"/>
            <a:ext cx="2305500" cy="4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 name="Google Shape;109;p20"/>
          <p:cNvSpPr txBox="1">
            <a:spLocks noGrp="1"/>
          </p:cNvSpPr>
          <p:nvPr>
            <p:ph type="subTitle" idx="6"/>
          </p:nvPr>
        </p:nvSpPr>
        <p:spPr>
          <a:xfrm>
            <a:off x="720000" y="4061350"/>
            <a:ext cx="2442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20"/>
          <p:cNvSpPr txBox="1">
            <a:spLocks noGrp="1"/>
          </p:cNvSpPr>
          <p:nvPr>
            <p:ph type="title" idx="7"/>
          </p:nvPr>
        </p:nvSpPr>
        <p:spPr>
          <a:xfrm>
            <a:off x="3419250" y="3749587"/>
            <a:ext cx="2305500" cy="4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1" name="Google Shape;111;p20"/>
          <p:cNvSpPr txBox="1">
            <a:spLocks noGrp="1"/>
          </p:cNvSpPr>
          <p:nvPr>
            <p:ph type="subTitle" idx="8"/>
          </p:nvPr>
        </p:nvSpPr>
        <p:spPr>
          <a:xfrm>
            <a:off x="3331950" y="4061350"/>
            <a:ext cx="2480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 name="Google Shape;112;p20"/>
          <p:cNvSpPr txBox="1">
            <a:spLocks noGrp="1"/>
          </p:cNvSpPr>
          <p:nvPr>
            <p:ph type="title" idx="9"/>
          </p:nvPr>
        </p:nvSpPr>
        <p:spPr>
          <a:xfrm>
            <a:off x="6049924" y="1881312"/>
            <a:ext cx="2305500" cy="4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3" name="Google Shape;113;p20"/>
          <p:cNvSpPr txBox="1">
            <a:spLocks noGrp="1"/>
          </p:cNvSpPr>
          <p:nvPr>
            <p:ph type="subTitle" idx="13"/>
          </p:nvPr>
        </p:nvSpPr>
        <p:spPr>
          <a:xfrm>
            <a:off x="5981387" y="2193175"/>
            <a:ext cx="2442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20"/>
          <p:cNvSpPr txBox="1">
            <a:spLocks noGrp="1"/>
          </p:cNvSpPr>
          <p:nvPr>
            <p:ph type="title" idx="14"/>
          </p:nvPr>
        </p:nvSpPr>
        <p:spPr>
          <a:xfrm>
            <a:off x="6049924" y="3749587"/>
            <a:ext cx="2305500" cy="4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5" name="Google Shape;115;p20"/>
          <p:cNvSpPr txBox="1">
            <a:spLocks noGrp="1"/>
          </p:cNvSpPr>
          <p:nvPr>
            <p:ph type="subTitle" idx="15"/>
          </p:nvPr>
        </p:nvSpPr>
        <p:spPr>
          <a:xfrm>
            <a:off x="5981374" y="4061350"/>
            <a:ext cx="2442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e text 3">
  <p:cSld name="CUSTOM_2">
    <p:spTree>
      <p:nvGrpSpPr>
        <p:cNvPr id="1" name="Shape 116"/>
        <p:cNvGrpSpPr/>
        <p:nvPr/>
      </p:nvGrpSpPr>
      <p:grpSpPr>
        <a:xfrm>
          <a:off x="0" y="0"/>
          <a:ext cx="0" cy="0"/>
          <a:chOff x="0" y="0"/>
          <a:chExt cx="0" cy="0"/>
        </a:xfrm>
      </p:grpSpPr>
      <p:pic>
        <p:nvPicPr>
          <p:cNvPr id="117" name="Google Shape;117;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8" name="Google Shape;118;p21"/>
          <p:cNvSpPr txBox="1">
            <a:spLocks noGrp="1"/>
          </p:cNvSpPr>
          <p:nvPr>
            <p:ph type="subTitle" idx="1"/>
          </p:nvPr>
        </p:nvSpPr>
        <p:spPr>
          <a:xfrm>
            <a:off x="1759800" y="2006750"/>
            <a:ext cx="2659800" cy="19689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Oxygen"/>
              <a:buNone/>
              <a:defRPr sz="1600">
                <a:latin typeface="Oxygen"/>
                <a:ea typeface="Oxygen"/>
                <a:cs typeface="Oxygen"/>
                <a:sym typeface="Oxygen"/>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9" name="Google Shape;11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iret One"/>
              <a:buNone/>
              <a:defRPr sz="2800">
                <a:solidFill>
                  <a:schemeClr val="dk1"/>
                </a:solidFill>
                <a:latin typeface="Poiret One"/>
                <a:ea typeface="Poiret One"/>
                <a:cs typeface="Poiret One"/>
                <a:sym typeface="Poiret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Oxygen Light"/>
              <a:buChar char="●"/>
              <a:defRPr sz="1800">
                <a:solidFill>
                  <a:schemeClr val="lt2"/>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lt2"/>
              </a:buClr>
              <a:buSzPts val="1400"/>
              <a:buFont typeface="Oxygen Light"/>
              <a:buChar char="■"/>
              <a:defRPr>
                <a:solidFill>
                  <a:schemeClr val="lt2"/>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8" r:id="rId5"/>
    <p:sldLayoutId id="2147483659" r:id="rId6"/>
    <p:sldLayoutId id="2147483664" r:id="rId7"/>
    <p:sldLayoutId id="2147483666" r:id="rId8"/>
    <p:sldLayoutId id="2147483667" r:id="rId9"/>
    <p:sldLayoutId id="2147483668" r:id="rId10"/>
    <p:sldLayoutId id="2147483675" r:id="rId11"/>
    <p:sldLayoutId id="214748367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ftcart.com" TargetMode="External"/><Relationship Id="rId2" Type="http://schemas.openxmlformats.org/officeDocument/2006/relationships/hyperlink" Target="https://www.winni.in/gifts" TargetMode="External"/><Relationship Id="rId1" Type="http://schemas.openxmlformats.org/officeDocument/2006/relationships/slideLayout" Target="../slideLayouts/slideLayout2.xml"/><Relationship Id="rId5" Type="http://schemas.openxmlformats.org/officeDocument/2006/relationships/hyperlink" Target="https://www.giftalove.com" TargetMode="External"/><Relationship Id="rId4" Type="http://schemas.openxmlformats.org/officeDocument/2006/relationships/hyperlink" Target="https://www.indiagift.i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4"/>
          <p:cNvSpPr txBox="1">
            <a:spLocks noGrp="1"/>
          </p:cNvSpPr>
          <p:nvPr>
            <p:ph type="ctrTitle"/>
          </p:nvPr>
        </p:nvSpPr>
        <p:spPr>
          <a:xfrm>
            <a:off x="2667897" y="1493187"/>
            <a:ext cx="6139928" cy="99250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6000" spc="1819" dirty="0">
                <a:solidFill>
                  <a:schemeClr val="accent5">
                    <a:lumMod val="50000"/>
                  </a:schemeClr>
                </a:solidFill>
                <a:effectLst>
                  <a:outerShdw blurRad="38100" dist="38100" dir="2700000" algn="tl">
                    <a:srgbClr val="000000">
                      <a:alpha val="43137"/>
                    </a:srgbClr>
                  </a:outerShdw>
                </a:effectLst>
                <a:latin typeface="The Seasons Light"/>
              </a:rPr>
              <a:t>GLORIOUS</a:t>
            </a:r>
            <a:endParaRPr sz="6000" dirty="0">
              <a:solidFill>
                <a:schemeClr val="accent5">
                  <a:lumMod val="50000"/>
                </a:schemeClr>
              </a:solidFill>
              <a:effectLst>
                <a:outerShdw blurRad="38100" dist="38100" dir="2700000" algn="tl">
                  <a:srgbClr val="000000">
                    <a:alpha val="43137"/>
                  </a:srgbClr>
                </a:outerShdw>
              </a:effectLst>
            </a:endParaRPr>
          </a:p>
        </p:txBody>
      </p:sp>
      <p:sp>
        <p:nvSpPr>
          <p:cNvPr id="168" name="Google Shape;168;p34"/>
          <p:cNvSpPr txBox="1">
            <a:spLocks noGrp="1"/>
          </p:cNvSpPr>
          <p:nvPr>
            <p:ph type="subTitle" idx="1"/>
          </p:nvPr>
        </p:nvSpPr>
        <p:spPr>
          <a:xfrm>
            <a:off x="4009150" y="2310097"/>
            <a:ext cx="3424383" cy="1633823"/>
          </a:xfrm>
          <a:prstGeom prst="rect">
            <a:avLst/>
          </a:prstGeom>
        </p:spPr>
        <p:txBody>
          <a:bodyPr spcFirstLastPara="1" wrap="square" lIns="91425" tIns="91425" rIns="91425" bIns="91425" anchor="t" anchorCtr="0">
            <a:noAutofit/>
          </a:bodyPr>
          <a:lstStyle/>
          <a:p>
            <a:pPr marL="0" indent="0"/>
            <a:r>
              <a:rPr lang="en-US" sz="9600" dirty="0">
                <a:solidFill>
                  <a:srgbClr val="604329"/>
                </a:solidFill>
                <a:latin typeface="Ink Free" panose="03080402000500000000" pitchFamily="66" charset="0"/>
              </a:rPr>
              <a:t>Gifts</a:t>
            </a:r>
          </a:p>
          <a:p>
            <a:pPr marL="0" lvl="0" indent="0" algn="r" rtl="0">
              <a:spcBef>
                <a:spcPts val="0"/>
              </a:spcBef>
              <a:spcAft>
                <a:spcPts val="0"/>
              </a:spcAft>
              <a:buNone/>
            </a:pPr>
            <a:r>
              <a:rPr lang="en"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DA11D13-C9DE-4D00-A06A-C343C5197354}"/>
              </a:ext>
            </a:extLst>
          </p:cNvPr>
          <p:cNvSpPr txBox="1"/>
          <p:nvPr/>
        </p:nvSpPr>
        <p:spPr>
          <a:xfrm>
            <a:off x="462280" y="460127"/>
            <a:ext cx="8219440" cy="3724096"/>
          </a:xfrm>
          <a:prstGeom prst="rect">
            <a:avLst/>
          </a:prstGeom>
          <a:noFill/>
        </p:spPr>
        <p:txBody>
          <a:bodyPr wrap="square">
            <a:spAutoFit/>
          </a:bodyPr>
          <a:lstStyle/>
          <a:p>
            <a:pPr marL="457200" lvl="0" indent="-457200" algn="just">
              <a:lnSpc>
                <a:spcPct val="150000"/>
              </a:lnSpc>
              <a:buSzPts val="1400"/>
              <a:buFont typeface="Wingdings" panose="05000000000000000000" pitchFamily="2" charset="2"/>
              <a:buChar char="q"/>
              <a:tabLst>
                <a:tab pos="514350" algn="l"/>
              </a:tabLst>
            </a:pPr>
            <a:r>
              <a:rPr lang="en-IN" sz="1800" b="1" dirty="0">
                <a:latin typeface="Times New Roman" panose="02020603050405020304" pitchFamily="18" charset="0"/>
                <a:cs typeface="Times New Roman" panose="02020603050405020304" pitchFamily="18" charset="0"/>
              </a:rPr>
              <a:t>Project Definition</a:t>
            </a:r>
          </a:p>
          <a:p>
            <a:pPr lvl="0" algn="just">
              <a:lnSpc>
                <a:spcPct val="150000"/>
              </a:lnSpc>
              <a:buSzPts val="1400"/>
              <a:tabLst>
                <a:tab pos="514350" algn="l"/>
              </a:tabLst>
            </a:pPr>
            <a:endParaRPr lang="en-IN" sz="1600" b="1" dirty="0">
              <a:latin typeface="Times New Roman" panose="02020603050405020304" pitchFamily="18" charset="0"/>
              <a:cs typeface="Times New Roman" panose="02020603050405020304" pitchFamily="18" charset="0"/>
            </a:endParaRPr>
          </a:p>
          <a:p>
            <a:pPr lvl="0" algn="just">
              <a:lnSpc>
                <a:spcPct val="150000"/>
              </a:lnSpc>
              <a:buSzPts val="1400"/>
              <a:tabLst>
                <a:tab pos="514350" algn="l"/>
              </a:tabLst>
            </a:pPr>
            <a:r>
              <a:rPr lang="en-IN" sz="1400" b="1" dirty="0"/>
              <a:t>			</a:t>
            </a:r>
            <a:r>
              <a:rPr lang="en-IN" sz="1600" b="1" dirty="0"/>
              <a:t>	</a:t>
            </a:r>
            <a:r>
              <a:rPr lang="en-IN" sz="1800" b="1" dirty="0">
                <a:solidFill>
                  <a:schemeClr val="bg1">
                    <a:lumMod val="25000"/>
                  </a:schemeClr>
                </a:solidFill>
              </a:rPr>
              <a:t>“</a:t>
            </a:r>
            <a:r>
              <a:rPr lang="en-IN" sz="1800" b="1" dirty="0">
                <a:solidFill>
                  <a:schemeClr val="bg1">
                    <a:lumMod val="25000"/>
                  </a:schemeClr>
                </a:solidFill>
                <a:latin typeface="Times New Roman" panose="02020603050405020304" pitchFamily="18" charset="0"/>
                <a:cs typeface="Times New Roman" panose="02020603050405020304" pitchFamily="18" charset="0"/>
              </a:rPr>
              <a:t>Glorious Gifts” </a:t>
            </a:r>
            <a:endParaRPr lang="en-IN" sz="1600" b="1" dirty="0">
              <a:solidFill>
                <a:schemeClr val="bg1">
                  <a:lumMod val="25000"/>
                </a:schemeClr>
              </a:solidFill>
              <a:latin typeface="Times New Roman" panose="02020603050405020304" pitchFamily="18" charset="0"/>
              <a:cs typeface="Times New Roman" panose="02020603050405020304" pitchFamily="18" charset="0"/>
            </a:endParaRPr>
          </a:p>
          <a:p>
            <a:pPr lvl="0" algn="just">
              <a:lnSpc>
                <a:spcPct val="150000"/>
              </a:lnSpc>
              <a:buSzPts val="1400"/>
              <a:tabLst>
                <a:tab pos="514350"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website is an online gift shopping platform offering a wide range of products in different categories. Users can conveniently browse and purchase gifts, make online payments, or opt for cash on delivery. The platform aims to streamline the gift selection process, allowing users to find the perfect gift for various occasions and recipients. It provides detailed product information, user reviews, and a suggestion box for personalized recommendations. Users can also utilize the search bar and voice search feature to quickly find specific gift products.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400" dirty="0"/>
          </a:p>
        </p:txBody>
      </p:sp>
    </p:spTree>
    <p:extLst>
      <p:ext uri="{BB962C8B-B14F-4D97-AF65-F5344CB8AC3E}">
        <p14:creationId xmlns:p14="http://schemas.microsoft.com/office/powerpoint/2010/main" val="35321791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Home Page: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114" b="5659"/>
          <a:stretch/>
        </p:blipFill>
        <p:spPr bwMode="auto">
          <a:xfrm>
            <a:off x="814353" y="509533"/>
            <a:ext cx="7480097" cy="43737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68394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err="1" smtClean="0">
                <a:latin typeface="Times New Roman" panose="02020603050405020304" pitchFamily="18" charset="0"/>
                <a:ea typeface="Tahoma" panose="020B0604030504040204" pitchFamily="34" charset="0"/>
                <a:cs typeface="Times New Roman" panose="02020603050405020304" pitchFamily="18" charset="0"/>
              </a:rPr>
              <a:t>Pestimonials</a:t>
            </a:r>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b="8481"/>
          <a:stretch/>
        </p:blipFill>
        <p:spPr bwMode="auto">
          <a:xfrm>
            <a:off x="841286" y="553261"/>
            <a:ext cx="7498561" cy="43754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9056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Home Page: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548" b="6451"/>
          <a:stretch/>
        </p:blipFill>
        <p:spPr bwMode="auto">
          <a:xfrm>
            <a:off x="834801" y="531447"/>
            <a:ext cx="7589352" cy="42415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20238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Footer:</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683" b="6128"/>
          <a:stretch/>
        </p:blipFill>
        <p:spPr bwMode="auto">
          <a:xfrm>
            <a:off x="827499" y="500873"/>
            <a:ext cx="7570713" cy="43694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226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About Us:</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456" b="6666"/>
          <a:stretch/>
        </p:blipFill>
        <p:spPr bwMode="auto">
          <a:xfrm>
            <a:off x="898336" y="552910"/>
            <a:ext cx="7707400" cy="42914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88318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Contact Us:</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3596" b="6293"/>
          <a:stretch/>
        </p:blipFill>
        <p:spPr bwMode="auto">
          <a:xfrm>
            <a:off x="942557" y="510532"/>
            <a:ext cx="7397290" cy="44635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8626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Sign Up:</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3374" b="5826"/>
          <a:stretch/>
        </p:blipFill>
        <p:spPr bwMode="auto">
          <a:xfrm>
            <a:off x="847772" y="558367"/>
            <a:ext cx="7362373" cy="43119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88166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Sign Up with validation:</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b="6228"/>
          <a:stretch/>
        </p:blipFill>
        <p:spPr bwMode="auto">
          <a:xfrm>
            <a:off x="932889" y="566703"/>
            <a:ext cx="7387502" cy="42906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41969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Login:</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3299" b="8796"/>
          <a:stretch/>
        </p:blipFill>
        <p:spPr bwMode="auto">
          <a:xfrm>
            <a:off x="900652" y="556225"/>
            <a:ext cx="7452165" cy="43400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59845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Login with Validation:</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3616" b="6604"/>
          <a:stretch/>
        </p:blipFill>
        <p:spPr bwMode="auto">
          <a:xfrm>
            <a:off x="941062" y="544093"/>
            <a:ext cx="7463636" cy="44040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9841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D519B5F-F6AB-42AD-970A-82E377519D28}"/>
              </a:ext>
            </a:extLst>
          </p:cNvPr>
          <p:cNvSpPr txBox="1"/>
          <p:nvPr/>
        </p:nvSpPr>
        <p:spPr>
          <a:xfrm>
            <a:off x="467360" y="349282"/>
            <a:ext cx="7345680" cy="4860433"/>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sz="1800" b="1" dirty="0">
                <a:solidFill>
                  <a:srgbClr val="000000"/>
                </a:solidFill>
                <a:latin typeface="Times New Roman"/>
              </a:rPr>
              <a:t>  Feasibility study:</a:t>
            </a:r>
          </a:p>
          <a:p>
            <a:pPr algn="just">
              <a:lnSpc>
                <a:spcPct val="150000"/>
              </a:lnSpc>
            </a:pPr>
            <a:endParaRPr lang="en-US" sz="1200" b="1" dirty="0">
              <a:solidFill>
                <a:srgbClr val="000000"/>
              </a:solidFill>
              <a:latin typeface="Times New Roman"/>
            </a:endParaRPr>
          </a:p>
          <a:p>
            <a:pPr algn="just">
              <a:lnSpc>
                <a:spcPct val="150000"/>
              </a:lnSpc>
            </a:pPr>
            <a:r>
              <a:rPr lang="en-US" sz="1600" dirty="0">
                <a:solidFill>
                  <a:srgbClr val="000000"/>
                </a:solidFill>
                <a:latin typeface="Times New Roman"/>
              </a:rPr>
              <a:t>“A feasibility study is a detailed analysis that considers all of the critical aspects of a proposed project in order to determine the likelihood of it succeeding.”</a:t>
            </a:r>
          </a:p>
          <a:p>
            <a:pPr algn="just">
              <a:lnSpc>
                <a:spcPct val="150000"/>
              </a:lnSpc>
            </a:pPr>
            <a:endParaRPr lang="en-US" sz="1600" dirty="0">
              <a:solidFill>
                <a:srgbClr val="000000"/>
              </a:solidFill>
              <a:latin typeface="Times New Roman"/>
            </a:endParaRPr>
          </a:p>
          <a:p>
            <a:pPr algn="just">
              <a:lnSpc>
                <a:spcPct val="150000"/>
              </a:lnSpc>
            </a:pPr>
            <a:r>
              <a:rPr lang="en-US" sz="1600" dirty="0">
                <a:solidFill>
                  <a:srgbClr val="000000"/>
                </a:solidFill>
                <a:latin typeface="Times New Roman"/>
              </a:rPr>
              <a:t>Although feasibility studies can help project managers determine the risk and return of pursuing a plan of action, several steps should be considered before moving forward.</a:t>
            </a:r>
          </a:p>
          <a:p>
            <a:pPr algn="just">
              <a:lnSpc>
                <a:spcPct val="150000"/>
              </a:lnSpc>
            </a:pPr>
            <a:endParaRPr lang="en-US" sz="1600" dirty="0">
              <a:solidFill>
                <a:srgbClr val="000000"/>
              </a:solidFill>
              <a:latin typeface="Times New Roman"/>
            </a:endParaRPr>
          </a:p>
          <a:p>
            <a:pPr algn="just">
              <a:lnSpc>
                <a:spcPct val="150000"/>
              </a:lnSpc>
            </a:pPr>
            <a:r>
              <a:rPr lang="en-US" sz="1600" dirty="0">
                <a:solidFill>
                  <a:srgbClr val="000000"/>
                </a:solidFill>
                <a:latin typeface="Times New Roman"/>
              </a:rPr>
              <a:t>The main aim of the feasibility study is to determine that it would be financially and technically feasible to develop the System. The purpose of feasibility study is not to solve the problem, but to determine whether the problem is worth solving.</a:t>
            </a:r>
          </a:p>
          <a:p>
            <a:pPr algn="just">
              <a:lnSpc>
                <a:spcPct val="150000"/>
              </a:lnSpc>
            </a:pPr>
            <a:endParaRPr lang="en-US" sz="1200" dirty="0">
              <a:solidFill>
                <a:srgbClr val="000000"/>
              </a:solidFill>
              <a:latin typeface="Times New Roman"/>
            </a:endParaRPr>
          </a:p>
          <a:p>
            <a:pPr algn="just">
              <a:lnSpc>
                <a:spcPct val="150000"/>
              </a:lnSpc>
            </a:pPr>
            <a:endParaRPr lang="en-US" sz="1200" dirty="0">
              <a:solidFill>
                <a:srgbClr val="000000"/>
              </a:solidFill>
              <a:latin typeface="Times New Roman"/>
            </a:endParaRPr>
          </a:p>
          <a:p>
            <a:pPr algn="just">
              <a:lnSpc>
                <a:spcPct val="150000"/>
              </a:lnSpc>
              <a:spcBef>
                <a:spcPct val="0"/>
              </a:spcBef>
            </a:pPr>
            <a:endParaRPr lang="en-US" sz="1200" dirty="0">
              <a:solidFill>
                <a:srgbClr val="000000"/>
              </a:solidFill>
              <a:latin typeface="Times New Roman"/>
            </a:endParaRPr>
          </a:p>
        </p:txBody>
      </p:sp>
    </p:spTree>
    <p:extLst>
      <p:ext uri="{BB962C8B-B14F-4D97-AF65-F5344CB8AC3E}">
        <p14:creationId xmlns:p14="http://schemas.microsoft.com/office/powerpoint/2010/main" val="18821146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Change Password:</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3624" b="6133"/>
          <a:stretch/>
        </p:blipFill>
        <p:spPr bwMode="auto">
          <a:xfrm>
            <a:off x="1005914" y="527266"/>
            <a:ext cx="7541456" cy="43754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14442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Change Password with Validation:</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3387" b="5971"/>
          <a:stretch/>
        </p:blipFill>
        <p:spPr bwMode="auto">
          <a:xfrm>
            <a:off x="1014210" y="510033"/>
            <a:ext cx="7364547" cy="43602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02070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Forgot Password:</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p:cNvPicPr/>
          <p:nvPr/>
        </p:nvPicPr>
        <p:blipFill rotWithShape="1">
          <a:blip r:embed="rId2"/>
          <a:srcRect r="3627" b="7386"/>
          <a:stretch/>
        </p:blipFill>
        <p:spPr bwMode="auto">
          <a:xfrm>
            <a:off x="964504" y="526414"/>
            <a:ext cx="7511530" cy="43503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4486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Forgot Password with Validation:</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3332" b="6140"/>
          <a:stretch/>
        </p:blipFill>
        <p:spPr bwMode="auto">
          <a:xfrm>
            <a:off x="906097" y="508512"/>
            <a:ext cx="7479146" cy="43812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20034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Forgot Password </a:t>
            </a:r>
            <a:r>
              <a:rPr lang="en-US" sz="1600" b="1" u="sng" dirty="0">
                <a:latin typeface="Times New Roman" panose="02020603050405020304" pitchFamily="18" charset="0"/>
                <a:ea typeface="Tahoma" panose="020B0604030504040204" pitchFamily="34" charset="0"/>
                <a:cs typeface="Times New Roman" panose="02020603050405020304" pitchFamily="18" charset="0"/>
              </a:rPr>
              <a:t>e</a:t>
            </a:r>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mail:</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531" b="4555"/>
          <a:stretch/>
        </p:blipFill>
        <p:spPr>
          <a:xfrm>
            <a:off x="782311" y="550813"/>
            <a:ext cx="7765059" cy="4189800"/>
          </a:xfrm>
          <a:prstGeom prst="rect">
            <a:avLst/>
          </a:prstGeom>
        </p:spPr>
      </p:pic>
    </p:spTree>
    <p:extLst>
      <p:ext uri="{BB962C8B-B14F-4D97-AF65-F5344CB8AC3E}">
        <p14:creationId xmlns:p14="http://schemas.microsoft.com/office/powerpoint/2010/main" val="3214213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Product List:</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2842" b="5985"/>
          <a:stretch/>
        </p:blipFill>
        <p:spPr bwMode="auto">
          <a:xfrm>
            <a:off x="919425" y="526293"/>
            <a:ext cx="7387996" cy="43440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89066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Product List:</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2717" b="5985"/>
          <a:stretch/>
        </p:blipFill>
        <p:spPr bwMode="auto">
          <a:xfrm>
            <a:off x="865410" y="510349"/>
            <a:ext cx="7435526" cy="43859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70201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Product List:</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l="220" r="3070" b="7795"/>
          <a:stretch/>
        </p:blipFill>
        <p:spPr bwMode="auto">
          <a:xfrm>
            <a:off x="996841" y="507365"/>
            <a:ext cx="7368945" cy="43045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6102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Product List:</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102" b="5659"/>
          <a:stretch/>
        </p:blipFill>
        <p:spPr bwMode="auto">
          <a:xfrm>
            <a:off x="1030855" y="522820"/>
            <a:ext cx="7289536" cy="43799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79921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Product Detail:</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031" b="5815"/>
          <a:stretch/>
        </p:blipFill>
        <p:spPr bwMode="auto">
          <a:xfrm>
            <a:off x="937037" y="550389"/>
            <a:ext cx="7610333" cy="43134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5372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0B8B252-7BDB-44E8-AB9F-8CC2BF1D7BE0}"/>
              </a:ext>
            </a:extLst>
          </p:cNvPr>
          <p:cNvSpPr txBox="1"/>
          <p:nvPr/>
        </p:nvSpPr>
        <p:spPr>
          <a:xfrm>
            <a:off x="-122785" y="55572"/>
            <a:ext cx="8981440" cy="5655202"/>
          </a:xfrm>
          <a:prstGeom prst="rect">
            <a:avLst/>
          </a:prstGeom>
          <a:noFill/>
        </p:spPr>
        <p:txBody>
          <a:bodyPr wrap="square">
            <a:spAutoFit/>
          </a:bodyPr>
          <a:lstStyle/>
          <a:p>
            <a:pPr algn="just">
              <a:lnSpc>
                <a:spcPct val="150000"/>
              </a:lnSpc>
              <a:spcAft>
                <a:spcPts val="800"/>
              </a:spcAft>
              <a:tabLst>
                <a:tab pos="514350" algn="l"/>
              </a:tabLs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I.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ECONOMIC FEASIBILITY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 As there is no paperwork required so it reduce the cost of working it manually.     </a:t>
            </a:r>
          </a:p>
          <a:p>
            <a:pPr marL="914400" algn="just">
              <a:lnSpc>
                <a:spcPct val="150000"/>
              </a:lnSpc>
              <a:spcAft>
                <a:spcPts val="800"/>
              </a:spcAft>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All people are aware of new technology so there is no problem to run the system and no special skills are required.</a:t>
            </a:r>
          </a:p>
          <a:p>
            <a:pPr marL="914400" algn="just">
              <a:lnSpc>
                <a:spcPct val="150000"/>
              </a:lnSpc>
              <a:spcAft>
                <a:spcPts val="800"/>
              </a:spcAft>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To use and make the system nominal cost is required at client side and server side some hardware and software required only.</a:t>
            </a:r>
          </a:p>
          <a:p>
            <a:pPr marL="914400" algn="just">
              <a:lnSpc>
                <a:spcPct val="150000"/>
              </a:lnSpc>
              <a:spcAft>
                <a:spcPts val="800"/>
              </a:spcAft>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the time of development there should be one thing in mind that the system should not much costly to develop. </a:t>
            </a:r>
          </a:p>
          <a:p>
            <a:pPr marL="914400" algn="just">
              <a:lnSpc>
                <a:spcPct val="150000"/>
              </a:lnSpc>
              <a:spcAft>
                <a:spcPts val="800"/>
              </a:spcAft>
              <a:tabLst>
                <a:tab pos="514350" algn="l"/>
              </a:tabLs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Possible questions raised in economic analysis are: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171700" lvl="5" algn="just">
              <a:lnSpc>
                <a:spcPct val="150000"/>
              </a:lnSpc>
              <a:buSzPts val="1600"/>
              <a:tabLst>
                <a:tab pos="514350" algn="l"/>
              </a:tabLst>
            </a:pPr>
            <a:r>
              <a:rPr lang="en-IN" dirty="0">
                <a:effectLst/>
                <a:latin typeface="Times New Roman" panose="02020603050405020304" pitchFamily="18" charset="0"/>
                <a:ea typeface="Calibri" panose="020F0502020204030204" pitchFamily="34" charset="0"/>
                <a:cs typeface="Times New Roman" panose="02020603050405020304" pitchFamily="18" charset="0"/>
              </a:rPr>
              <a:t> 1.Is the system cost effective?     3.</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cost of business employee time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marL="2171700" lvl="5" algn="just">
              <a:lnSpc>
                <a:spcPct val="150000"/>
              </a:lnSpc>
              <a:buSzPts val="1600"/>
              <a:tabLst>
                <a:tab pos="514350" algn="l"/>
              </a:tabLst>
            </a:pPr>
            <a:r>
              <a:rPr lang="en-IN" dirty="0">
                <a:effectLst/>
                <a:latin typeface="Times New Roman" panose="02020603050405020304" pitchFamily="18" charset="0"/>
                <a:ea typeface="Calibri" panose="020F0502020204030204" pitchFamily="34" charset="0"/>
                <a:cs typeface="Times New Roman" panose="02020603050405020304" pitchFamily="18" charset="0"/>
              </a:rPr>
              <a:t> 2.Do benefits outweigh cost?      4.</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cost of doing full system study </a:t>
            </a:r>
          </a:p>
          <a:p>
            <a:pPr marL="2171700" lvl="5" algn="just">
              <a:lnSpc>
                <a:spcPct val="150000"/>
              </a:lnSpc>
              <a:buSzPts val="1600"/>
              <a:tabLst>
                <a:tab pos="514350" algn="l"/>
              </a:tabLst>
            </a:pPr>
            <a:r>
              <a:rPr lang="en-IN" dirty="0">
                <a:latin typeface="Times New Roman" panose="02020603050405020304" pitchFamily="18" charset="0"/>
                <a:ea typeface="Calibri" panose="020F0502020204030204" pitchFamily="34" charset="0"/>
                <a:cs typeface="Times New Roman" panose="02020603050405020304" pitchFamily="18" charset="0"/>
              </a:rPr>
              <a:t>5.</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Estimated cost of hardware</a:t>
            </a:r>
          </a:p>
          <a:p>
            <a:pPr marL="2171700" lvl="5" algn="just">
              <a:lnSpc>
                <a:spcPct val="150000"/>
              </a:lnSpc>
              <a:buSzPts val="1600"/>
              <a:tabLst>
                <a:tab pos="514350" algn="l"/>
              </a:tabLst>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171700" lvl="5" algn="just">
              <a:lnSpc>
                <a:spcPct val="150000"/>
              </a:lnSpc>
              <a:buSzPts val="1600"/>
              <a:tabLst>
                <a:tab pos="514350" algn="l"/>
              </a:tabLst>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1603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Add to Cart:</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497" b="7234"/>
          <a:stretch/>
        </p:blipFill>
        <p:spPr bwMode="auto">
          <a:xfrm>
            <a:off x="974481" y="525638"/>
            <a:ext cx="7423731" cy="44224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80911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939"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Shipping:</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p:cNvPicPr/>
          <p:nvPr/>
        </p:nvPicPr>
        <p:blipFill rotWithShape="1">
          <a:blip r:embed="rId2"/>
          <a:srcRect r="3432" b="5826"/>
          <a:stretch/>
        </p:blipFill>
        <p:spPr bwMode="auto">
          <a:xfrm>
            <a:off x="849130" y="577986"/>
            <a:ext cx="7549083" cy="4215073"/>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3802168" y="270209"/>
            <a:ext cx="633507" cy="307777"/>
          </a:xfrm>
          <a:prstGeom prst="rect">
            <a:avLst/>
          </a:prstGeom>
        </p:spPr>
        <p:txBody>
          <a:bodyPr wrap="none">
            <a:spAutoFit/>
          </a:bodyPr>
          <a:lstStyle/>
          <a:p>
            <a:r>
              <a:rPr lang="en-US" b="1" u="sng" dirty="0" smtClean="0">
                <a:latin typeface="Times New Roman" panose="02020603050405020304" pitchFamily="18" charset="0"/>
                <a:ea typeface="Tahoma" panose="020B0604030504040204" pitchFamily="34" charset="0"/>
                <a:cs typeface="Times New Roman" panose="02020603050405020304" pitchFamily="18" charset="0"/>
              </a:rPr>
              <a:t>Cash:</a:t>
            </a:r>
            <a:endParaRPr lang="en-IN" b="1" u="sng"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802151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UPI:</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l="-112" t="782" r="3390" b="6132"/>
          <a:stretch/>
        </p:blipFill>
        <p:spPr bwMode="auto">
          <a:xfrm>
            <a:off x="913940" y="520159"/>
            <a:ext cx="7549123" cy="42788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0332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Card:</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647" b="6764"/>
          <a:stretch/>
        </p:blipFill>
        <p:spPr bwMode="auto">
          <a:xfrm>
            <a:off x="909630" y="530285"/>
            <a:ext cx="7436701" cy="42362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8495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Shipping Validation:</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833" b="7236"/>
          <a:stretch/>
        </p:blipFill>
        <p:spPr bwMode="auto">
          <a:xfrm>
            <a:off x="853440" y="519153"/>
            <a:ext cx="7518832" cy="43446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65727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Order Placed:</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389" b="6914"/>
          <a:stretch/>
        </p:blipFill>
        <p:spPr bwMode="auto">
          <a:xfrm>
            <a:off x="844779" y="505838"/>
            <a:ext cx="7592343" cy="42542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64229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View Order:</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957" b="6290"/>
          <a:stretch/>
        </p:blipFill>
        <p:spPr bwMode="auto">
          <a:xfrm>
            <a:off x="844279" y="509979"/>
            <a:ext cx="7599329" cy="43733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5420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Order Details:</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380" b="6765"/>
          <a:stretch/>
        </p:blipFill>
        <p:spPr bwMode="auto">
          <a:xfrm>
            <a:off x="889675" y="507865"/>
            <a:ext cx="7430716" cy="4349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10735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Feedback:</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391" b="6598"/>
          <a:stretch/>
        </p:blipFill>
        <p:spPr bwMode="auto">
          <a:xfrm>
            <a:off x="816981" y="503372"/>
            <a:ext cx="7652568" cy="43734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78489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Feedback with Validation:</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3191" b="7231"/>
          <a:stretch/>
        </p:blipFill>
        <p:spPr bwMode="auto">
          <a:xfrm>
            <a:off x="959518" y="522132"/>
            <a:ext cx="7484091" cy="43676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5932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7AC9509-0F94-4957-A4E7-EC494F5D86FD}"/>
              </a:ext>
            </a:extLst>
          </p:cNvPr>
          <p:cNvSpPr txBox="1"/>
          <p:nvPr/>
        </p:nvSpPr>
        <p:spPr>
          <a:xfrm>
            <a:off x="259080" y="228625"/>
            <a:ext cx="8625840" cy="5411738"/>
          </a:xfrm>
          <a:prstGeom prst="rect">
            <a:avLst/>
          </a:prstGeom>
          <a:noFill/>
        </p:spPr>
        <p:txBody>
          <a:bodyPr wrap="square">
            <a:spAutoFit/>
          </a:bodyPr>
          <a:lstStyle/>
          <a:p>
            <a:pPr marL="400050" indent="-400050" algn="just">
              <a:lnSpc>
                <a:spcPct val="150000"/>
              </a:lnSpc>
              <a:spcAft>
                <a:spcPts val="800"/>
              </a:spcAft>
              <a:buAutoNum type="romanUcPeriod" startAt="2"/>
              <a:tabLst>
                <a:tab pos="51435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TECHNICAL FEASIBILITY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2" indent="-11113" algn="just">
              <a:spcAft>
                <a:spcPts val="800"/>
              </a:spcAft>
              <a:buFont typeface="Wingdings" panose="05000000000000000000" pitchFamily="2" charset="2"/>
              <a:buChar char="§"/>
              <a:tabLst>
                <a:tab pos="514350" algn="l"/>
              </a:tabLst>
            </a:pP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process of proving that the concept is technically possible”.</a:t>
            </a:r>
          </a:p>
          <a:p>
            <a:pPr marL="457200" lvl="2" indent="-11113" algn="just">
              <a:lnSpc>
                <a:spcPct val="150000"/>
              </a:lnSpc>
              <a:spcAft>
                <a:spcPts val="800"/>
              </a:spcAft>
              <a:buFont typeface="Wingdings" panose="05000000000000000000" pitchFamily="2" charset="2"/>
              <a:buChar char="§"/>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The technology is stable and established, resource is easily available/accessible and also   </a:t>
            </a: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expertise is available. No special hardware or software is required. So, the system is  		    technically feasible.</a:t>
            </a:r>
          </a:p>
          <a:p>
            <a:pPr marL="457200" lvl="2" indent="-11113" algn="just">
              <a:lnSpc>
                <a:spcPct val="150000"/>
              </a:lnSpc>
              <a:spcAft>
                <a:spcPts val="800"/>
              </a:spcAft>
              <a:buFont typeface="Wingdings" panose="05000000000000000000" pitchFamily="2" charset="2"/>
              <a:buChar char="§"/>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Internet is required to use the system.</a:t>
            </a:r>
          </a:p>
          <a:p>
            <a:pPr marL="457200" lvl="2" indent="-11113" algn="just">
              <a:lnSpc>
                <a:spcPct val="150000"/>
              </a:lnSpc>
              <a:spcAft>
                <a:spcPts val="800"/>
              </a:spcAft>
              <a:buFont typeface="Wingdings" panose="05000000000000000000" pitchFamily="2" charset="2"/>
              <a:buChar char="§"/>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The technical feasibility will usually result in knowledge about the product or process design, 	   performance, production requirements, and preliminary production costs.</a:t>
            </a:r>
          </a:p>
          <a:p>
            <a:pPr marL="457200" lvl="2" indent="-11113" algn="just">
              <a:lnSpc>
                <a:spcPct val="150000"/>
              </a:lnSpc>
              <a:spcAft>
                <a:spcPts val="800"/>
              </a:spcAft>
              <a:buFont typeface="Wingdings" panose="05000000000000000000" pitchFamily="2" charset="2"/>
              <a:buChar char="§"/>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If the system is capable of producing outputs in a given time, response time under certain 		conditions and the organization is having the required gadgets then a proposed system can be    	technically feasible.</a:t>
            </a:r>
          </a:p>
          <a:p>
            <a:pPr marL="2628900" lvl="4" indent="-457200" algn="just">
              <a:lnSpc>
                <a:spcPct val="150000"/>
              </a:lnSpc>
              <a:spcAft>
                <a:spcPts val="800"/>
              </a:spcAft>
              <a:buSzPts val="1600"/>
              <a:buFont typeface="Arial" panose="020B0604020202020204" pitchFamily="34" charset="0"/>
              <a:buChar char="•"/>
              <a:tabLst>
                <a:tab pos="514350" algn="l"/>
              </a:tabLs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13323570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err="1" smtClean="0">
                <a:latin typeface="Times New Roman" panose="02020603050405020304" pitchFamily="18" charset="0"/>
                <a:ea typeface="Tahoma" panose="020B0604030504040204" pitchFamily="34" charset="0"/>
                <a:cs typeface="Times New Roman" panose="02020603050405020304" pitchFamily="18" charset="0"/>
              </a:rPr>
              <a:t>Wishlist</a:t>
            </a:r>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3148" b="5666"/>
          <a:stretch/>
        </p:blipFill>
        <p:spPr bwMode="auto">
          <a:xfrm>
            <a:off x="876839" y="506013"/>
            <a:ext cx="7547313" cy="43902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91545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Invoice: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2915" b="15677"/>
          <a:stretch/>
        </p:blipFill>
        <p:spPr bwMode="auto">
          <a:xfrm>
            <a:off x="893491" y="513498"/>
            <a:ext cx="7589028" cy="43503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91053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Suggestion Box:</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r="3558" b="6603"/>
          <a:stretch/>
        </p:blipFill>
        <p:spPr bwMode="auto">
          <a:xfrm>
            <a:off x="916615" y="511351"/>
            <a:ext cx="7462141" cy="43719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14499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Suggestion Box:</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l="-1008" t="4293" r="3891" b="5916"/>
          <a:stretch/>
        </p:blipFill>
        <p:spPr bwMode="auto">
          <a:xfrm>
            <a:off x="855757" y="521294"/>
            <a:ext cx="7548941" cy="43555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73015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Suggestion Box:</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811" b="6921"/>
          <a:stretch/>
        </p:blipFill>
        <p:spPr bwMode="auto">
          <a:xfrm>
            <a:off x="857250" y="518653"/>
            <a:ext cx="7534478" cy="43646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2790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Suggestion Box:</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826" b="6921"/>
          <a:stretch/>
        </p:blipFill>
        <p:spPr bwMode="auto">
          <a:xfrm>
            <a:off x="954344" y="505540"/>
            <a:ext cx="7340107" cy="44036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55807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Suggestion Box:</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3872" b="6563"/>
          <a:stretch/>
        </p:blipFill>
        <p:spPr bwMode="auto">
          <a:xfrm>
            <a:off x="880198" y="518807"/>
            <a:ext cx="7543955" cy="43774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455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err="1" smtClean="0">
                <a:latin typeface="Times New Roman" panose="02020603050405020304" pitchFamily="18" charset="0"/>
                <a:ea typeface="Tahoma" panose="020B0604030504040204" pitchFamily="34" charset="0"/>
                <a:cs typeface="Times New Roman" panose="02020603050405020304" pitchFamily="18" charset="0"/>
              </a:rPr>
              <a:t>Whatsapp</a:t>
            </a:r>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 Chat:</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23599" y="535798"/>
            <a:ext cx="7455157" cy="4276151"/>
          </a:xfrm>
          <a:prstGeom prst="rect">
            <a:avLst/>
          </a:prstGeom>
        </p:spPr>
      </p:pic>
    </p:spTree>
    <p:extLst>
      <p:ext uri="{BB962C8B-B14F-4D97-AF65-F5344CB8AC3E}">
        <p14:creationId xmlns:p14="http://schemas.microsoft.com/office/powerpoint/2010/main" val="27639225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51B9207-10A8-4E1B-994C-8124064DD5EC}"/>
              </a:ext>
            </a:extLst>
          </p:cNvPr>
          <p:cNvSpPr txBox="1"/>
          <p:nvPr/>
        </p:nvSpPr>
        <p:spPr>
          <a:xfrm>
            <a:off x="538480" y="609600"/>
            <a:ext cx="7975600" cy="3820160"/>
          </a:xfrm>
          <a:prstGeom prst="rect">
            <a:avLst/>
          </a:prstGeom>
          <a:noFill/>
        </p:spPr>
        <p:txBody>
          <a:bodyPr wrap="square" rtlCol="0">
            <a:spAutoFit/>
          </a:bodyPr>
          <a:lstStyle/>
          <a:p>
            <a:endParaRPr lang="en-US" dirty="0"/>
          </a:p>
        </p:txBody>
      </p:sp>
      <p:sp>
        <p:nvSpPr>
          <p:cNvPr id="3" name="TextBox 2">
            <a:extLst>
              <a:ext uri="{FF2B5EF4-FFF2-40B4-BE49-F238E27FC236}">
                <a16:creationId xmlns="" xmlns:a16="http://schemas.microsoft.com/office/drawing/2014/main" id="{62DC08B5-F6E1-4FE7-B4DA-4A4EF4DE36FE}"/>
              </a:ext>
            </a:extLst>
          </p:cNvPr>
          <p:cNvSpPr txBox="1"/>
          <p:nvPr/>
        </p:nvSpPr>
        <p:spPr>
          <a:xfrm>
            <a:off x="538480" y="-36785"/>
            <a:ext cx="7396480" cy="5217069"/>
          </a:xfrm>
          <a:prstGeom prst="rect">
            <a:avLst/>
          </a:prstGeom>
          <a:noFill/>
        </p:spPr>
        <p:txBody>
          <a:bodyPr wrap="square" rtlCol="0">
            <a:spAutoFit/>
          </a:bodyPr>
          <a:lstStyle/>
          <a:p>
            <a:pPr marL="454025" marR="0" indent="-6350" algn="l">
              <a:lnSpc>
                <a:spcPct val="107000"/>
              </a:lnSpc>
              <a:spcBef>
                <a:spcPts val="0"/>
              </a:spcBef>
              <a:spcAft>
                <a:spcPts val="20"/>
              </a:spcAft>
            </a:pPr>
            <a:r>
              <a:rPr lang="en-IN" sz="16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Bibliography:</a:t>
            </a: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0" algn="l">
              <a:lnSpc>
                <a:spcPct val="107000"/>
              </a:lnSpc>
              <a:spcBef>
                <a:spcPts val="0"/>
              </a:spcBef>
              <a:spcAft>
                <a:spcPts val="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4025" marR="594995" indent="-6350" algn="l">
              <a:lnSpc>
                <a:spcPct val="110000"/>
              </a:lnSpc>
              <a:spcBef>
                <a:spcPts val="0"/>
              </a:spcBef>
              <a:spcAft>
                <a:spcPts val="5"/>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Bibliography are special reference works that are used to identify as many published works on a giving subject as possible, and serve as compilations for other authors or researches.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1485" marR="6322695" indent="0" algn="l">
              <a:lnSpc>
                <a:spcPct val="110000"/>
              </a:lnSpc>
              <a:spcBef>
                <a:spcPts val="0"/>
              </a:spcBef>
              <a:spcAft>
                <a:spcPts val="205"/>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4025" marR="0" indent="-6350" algn="l">
              <a:lnSpc>
                <a:spcPct val="107000"/>
              </a:lnSpc>
              <a:spcBef>
                <a:spcPts val="0"/>
              </a:spcBef>
              <a:spcAft>
                <a:spcPts val="20"/>
              </a:spcAft>
            </a:pPr>
            <a:r>
              <a:rPr lang="en-IN" sz="1600" b="1" u="sng"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References:</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1485" marR="0" indent="0" algn="l">
              <a:lnSpc>
                <a:spcPct val="107000"/>
              </a:lnSpc>
              <a:spcBef>
                <a:spcPts val="0"/>
              </a:spcBef>
              <a:spcAft>
                <a:spcPts val="325"/>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4025" marR="594995" indent="-6350" algn="l">
              <a:lnSpc>
                <a:spcPct val="110000"/>
              </a:lnSpc>
              <a:spcBef>
                <a:spcPts val="0"/>
              </a:spcBef>
              <a:spcAft>
                <a:spcPts val="5"/>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Books </a:t>
            </a: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4025" marR="1192530" indent="-6350" algn="l">
              <a:lnSpc>
                <a:spcPct val="110000"/>
              </a:lnSpc>
              <a:spcBef>
                <a:spcPts val="0"/>
              </a:spcBef>
              <a:spcAft>
                <a:spcPts val="455"/>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Software Engineering – A practitioner’s  Approach </a:t>
            </a:r>
          </a:p>
          <a:p>
            <a:pPr marL="454025" marR="1192530" indent="-6350" algn="l">
              <a:lnSpc>
                <a:spcPct val="110000"/>
              </a:lnSpc>
              <a:spcBef>
                <a:spcPts val="0"/>
              </a:spcBef>
              <a:spcAft>
                <a:spcPts val="455"/>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-By Roger S. Pressman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4025" marR="1192530" indent="-6350" algn="l">
              <a:lnSpc>
                <a:spcPct val="110000"/>
              </a:lnSpc>
              <a:spcBef>
                <a:spcPts val="0"/>
              </a:spcBef>
              <a:spcAft>
                <a:spcPts val="455"/>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Analysis and Design of Information Systems </a:t>
            </a:r>
          </a:p>
          <a:p>
            <a:pPr marL="454025" marR="1192530" indent="-6350" algn="l">
              <a:lnSpc>
                <a:spcPct val="110000"/>
              </a:lnSpc>
              <a:spcBef>
                <a:spcPts val="0"/>
              </a:spcBef>
              <a:spcAft>
                <a:spcPts val="455"/>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-By James </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A.Senn</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4025" marR="594995" indent="-6350" algn="l">
              <a:lnSpc>
                <a:spcPct val="110000"/>
              </a:lnSpc>
              <a:spcBef>
                <a:spcPts val="0"/>
              </a:spcBef>
              <a:spcAft>
                <a:spcPts val="5"/>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Website</a:t>
            </a: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630555" marR="0" indent="0" algn="l">
              <a:lnSpc>
                <a:spcPct val="107000"/>
              </a:lnSpc>
              <a:spcBef>
                <a:spcPts val="0"/>
              </a:spcBef>
              <a:spcAft>
                <a:spcPts val="195"/>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 </a:t>
            </a:r>
            <a:r>
              <a:rPr lang="en-IN" sz="16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www.w3schools.com</a:t>
            </a:r>
            <a:r>
              <a:rPr lang="en-IN" sz="16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63550" marR="0" indent="-6350" algn="just">
              <a:lnSpc>
                <a:spcPct val="103000"/>
              </a:lnSpc>
              <a:spcBef>
                <a:spcPts val="0"/>
              </a:spcBef>
              <a:spcAft>
                <a:spcPts val="80"/>
              </a:spcAf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16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draw.io (diagrams.net)</a:t>
            </a:r>
            <a:r>
              <a:rPr lang="en-IN" sz="1600" b="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 </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332720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34"/>
          <p:cNvSpPr txBox="1">
            <a:spLocks noGrp="1"/>
          </p:cNvSpPr>
          <p:nvPr>
            <p:ph type="subTitle" idx="1"/>
          </p:nvPr>
        </p:nvSpPr>
        <p:spPr>
          <a:xfrm>
            <a:off x="901676" y="2124097"/>
            <a:ext cx="8115943" cy="1633823"/>
          </a:xfrm>
          <a:prstGeom prst="rect">
            <a:avLst/>
          </a:prstGeom>
        </p:spPr>
        <p:txBody>
          <a:bodyPr spcFirstLastPara="1" wrap="square" lIns="91425" tIns="91425" rIns="91425" bIns="91425" anchor="t" anchorCtr="0">
            <a:noAutofit/>
          </a:bodyPr>
          <a:lstStyle/>
          <a:p>
            <a:pPr marL="0" indent="0"/>
            <a:r>
              <a:rPr lang="en-US" sz="9600" dirty="0">
                <a:solidFill>
                  <a:srgbClr val="604329"/>
                </a:solidFill>
                <a:latin typeface="Ink Free" panose="03080402000500000000" pitchFamily="66" charset="0"/>
              </a:rPr>
              <a:t>THANK YOU!</a:t>
            </a:r>
          </a:p>
          <a:p>
            <a:pPr marL="0" lvl="0" indent="0" algn="r" rtl="0">
              <a:spcBef>
                <a:spcPts val="0"/>
              </a:spcBef>
              <a:spcAft>
                <a:spcPts val="0"/>
              </a:spcAft>
              <a:buNone/>
            </a:pPr>
            <a:r>
              <a:rPr lang="en" dirty="0"/>
              <a:t> </a:t>
            </a:r>
            <a:endParaRPr dirty="0"/>
          </a:p>
        </p:txBody>
      </p:sp>
    </p:spTree>
    <p:extLst>
      <p:ext uri="{BB962C8B-B14F-4D97-AF65-F5344CB8AC3E}">
        <p14:creationId xmlns:p14="http://schemas.microsoft.com/office/powerpoint/2010/main" val="1466938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52159600-4442-4242-B9FC-10722B4FD134}"/>
              </a:ext>
            </a:extLst>
          </p:cNvPr>
          <p:cNvSpPr txBox="1"/>
          <p:nvPr/>
        </p:nvSpPr>
        <p:spPr>
          <a:xfrm>
            <a:off x="650240" y="409985"/>
            <a:ext cx="7254240" cy="3381760"/>
          </a:xfrm>
          <a:prstGeom prst="rect">
            <a:avLst/>
          </a:prstGeom>
          <a:noFill/>
        </p:spPr>
        <p:txBody>
          <a:bodyPr wrap="square">
            <a:spAutoFit/>
          </a:bodyPr>
          <a:lstStyle/>
          <a:p>
            <a:pPr algn="just">
              <a:lnSpc>
                <a:spcPct val="107000"/>
              </a:lnSpc>
              <a:spcAft>
                <a:spcPts val="800"/>
              </a:spcAft>
              <a:tabLst>
                <a:tab pos="51435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III.   OPERATIONAL FEASIBILITY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990600" algn="just">
              <a:lnSpc>
                <a:spcPct val="150000"/>
              </a:lnSpc>
              <a:spcAft>
                <a:spcPts val="800"/>
              </a:spcAft>
              <a:tabLst>
                <a:tab pos="514350" algn="l"/>
              </a:tabLst>
            </a:pPr>
            <a:endParaRPr lang="en-IN" sz="800" dirty="0">
              <a:latin typeface="Times New Roman" panose="02020603050405020304" pitchFamily="18" charset="0"/>
              <a:ea typeface="Calibri" panose="020F0502020204030204" pitchFamily="34" charset="0"/>
              <a:cs typeface="Times New Roman" panose="02020603050405020304" pitchFamily="18" charset="0"/>
            </a:endParaRPr>
          </a:p>
          <a:p>
            <a:pPr marL="1276350" indent="-285750" algn="just">
              <a:lnSpc>
                <a:spcPct val="150000"/>
              </a:lnSpc>
              <a:spcAft>
                <a:spcPts val="800"/>
              </a:spcAft>
              <a:buFont typeface="Wingdings" panose="05000000000000000000" pitchFamily="2" charset="2"/>
              <a:buChar char="§"/>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“Operational feasibility is the measure of how well a proposed system solves the problems, and takes advantages of the opportunities identified during scope </a:t>
            </a:r>
            <a:r>
              <a:rPr lang="en-IN" sz="1600" dirty="0">
                <a:latin typeface="Times New Roman" panose="02020603050405020304" pitchFamily="18" charset="0"/>
                <a:ea typeface="Calibri" panose="020F0502020204030204" pitchFamily="34" charset="0"/>
                <a:cs typeface="Times New Roman" panose="02020603050405020304" pitchFamily="18" charset="0"/>
              </a:rPr>
              <a:t>d</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efinition and how it satisfies the requirements identified in the requirements analysis phase of system development”.</a:t>
            </a:r>
          </a:p>
          <a:p>
            <a:pPr marL="1276350" indent="-285750" algn="just">
              <a:lnSpc>
                <a:spcPct val="150000"/>
              </a:lnSpc>
              <a:spcAft>
                <a:spcPts val="800"/>
              </a:spcAft>
              <a:buFont typeface="Wingdings" panose="05000000000000000000" pitchFamily="2" charset="2"/>
              <a:buChar char="§"/>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Operational feasibility is a critical aspect of systems engineering that needs to be an integral part of the early design phases.</a:t>
            </a:r>
          </a:p>
          <a:p>
            <a:pPr marL="1276350" indent="-285750" algn="just">
              <a:lnSpc>
                <a:spcPct val="150000"/>
              </a:lnSpc>
              <a:spcAft>
                <a:spcPts val="800"/>
              </a:spcAft>
              <a:buFont typeface="Wingdings" panose="05000000000000000000" pitchFamily="2" charset="2"/>
              <a:buChar char="§"/>
              <a:tabLst>
                <a:tab pos="514350" algn="l"/>
              </a:tabLst>
            </a:pPr>
            <a:endParaRPr lang="en-IN" sz="900" dirty="0"/>
          </a:p>
        </p:txBody>
      </p:sp>
    </p:spTree>
    <p:extLst>
      <p:ext uri="{BB962C8B-B14F-4D97-AF65-F5344CB8AC3E}">
        <p14:creationId xmlns:p14="http://schemas.microsoft.com/office/powerpoint/2010/main" val="3620841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4" name="TextBox 3">
            <a:extLst>
              <a:ext uri="{FF2B5EF4-FFF2-40B4-BE49-F238E27FC236}">
                <a16:creationId xmlns="" xmlns:a16="http://schemas.microsoft.com/office/drawing/2014/main" id="{0F17F04E-E73F-5DA1-3310-3C203C8CD814}"/>
              </a:ext>
            </a:extLst>
          </p:cNvPr>
          <p:cNvSpPr txBox="1"/>
          <p:nvPr/>
        </p:nvSpPr>
        <p:spPr>
          <a:xfrm>
            <a:off x="527824" y="327102"/>
            <a:ext cx="8058615" cy="2002471"/>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q"/>
              <a:tabLst>
                <a:tab pos="514350" algn="l"/>
              </a:tabLst>
            </a:pPr>
            <a:r>
              <a:rPr lang="en-IN" sz="1800" b="1" dirty="0">
                <a:latin typeface="Times New Roman" panose="02020603050405020304" pitchFamily="18" charset="0"/>
                <a:ea typeface="Calibri" panose="020F0502020204030204" pitchFamily="34" charset="0"/>
                <a:cs typeface="Shruti" panose="020B0502040204020203" pitchFamily="34"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HARDWARE AND SOFTWARE REQUIREMENT:</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07000"/>
              </a:lnSpc>
              <a:spcAft>
                <a:spcPts val="800"/>
              </a:spcAft>
              <a:buFont typeface="Wingdings" panose="05000000000000000000" pitchFamily="2" charset="2"/>
              <a:buChar char="Ø"/>
              <a:tabLst>
                <a:tab pos="514350" algn="l"/>
              </a:tabLs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SYSTEM REQUIREMENT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628900" lvl="4" indent="-457200" algn="just">
              <a:lnSpc>
                <a:spcPct val="107000"/>
              </a:lnSpc>
              <a:spcAft>
                <a:spcPts val="800"/>
              </a:spcAft>
              <a:buSzPts val="1600"/>
              <a:buFont typeface="Arial" panose="020B0604020202020204" pitchFamily="34" charset="0"/>
              <a:buChar char="•"/>
              <a:tabLst>
                <a:tab pos="514350" algn="l"/>
              </a:tabLst>
            </a:pP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25" name="Picture 24">
            <a:extLst>
              <a:ext uri="{FF2B5EF4-FFF2-40B4-BE49-F238E27FC236}">
                <a16:creationId xmlns="" xmlns:a16="http://schemas.microsoft.com/office/drawing/2014/main" id="{338982AB-C03D-30A8-2059-A86B819433EE}"/>
              </a:ext>
            </a:extLst>
          </p:cNvPr>
          <p:cNvPicPr>
            <a:picLocks noChangeAspect="1"/>
          </p:cNvPicPr>
          <p:nvPr/>
        </p:nvPicPr>
        <p:blipFill rotWithShape="1">
          <a:blip r:embed="rId3">
            <a:extLst>
              <a:ext uri="{28A0092B-C50C-407E-A947-70E740481C1C}">
                <a14:useLocalDpi xmlns:a14="http://schemas.microsoft.com/office/drawing/2010/main" val="0"/>
              </a:ext>
            </a:extLst>
          </a:blip>
          <a:srcRect t="-271" r="-271"/>
          <a:stretch/>
        </p:blipFill>
        <p:spPr>
          <a:xfrm>
            <a:off x="757267" y="1612144"/>
            <a:ext cx="2236055" cy="1485476"/>
          </a:xfrm>
          <a:prstGeom prst="rect">
            <a:avLst/>
          </a:prstGeom>
        </p:spPr>
      </p:pic>
      <p:pic>
        <p:nvPicPr>
          <p:cNvPr id="46" name="Picture 45">
            <a:extLst>
              <a:ext uri="{FF2B5EF4-FFF2-40B4-BE49-F238E27FC236}">
                <a16:creationId xmlns="" xmlns:a16="http://schemas.microsoft.com/office/drawing/2014/main" id="{D6C6CFBB-408D-5681-7B90-CFBE6CF37175}"/>
              </a:ext>
            </a:extLst>
          </p:cNvPr>
          <p:cNvPicPr>
            <a:picLocks noChangeAspect="1"/>
          </p:cNvPicPr>
          <p:nvPr/>
        </p:nvPicPr>
        <p:blipFill>
          <a:blip r:embed="rId4"/>
          <a:stretch>
            <a:fillRect/>
          </a:stretch>
        </p:blipFill>
        <p:spPr>
          <a:xfrm>
            <a:off x="3222765" y="1539848"/>
            <a:ext cx="2236055" cy="1630067"/>
          </a:xfrm>
          <a:prstGeom prst="rect">
            <a:avLst/>
          </a:prstGeom>
        </p:spPr>
      </p:pic>
      <p:pic>
        <p:nvPicPr>
          <p:cNvPr id="47" name="Picture 46">
            <a:extLst>
              <a:ext uri="{FF2B5EF4-FFF2-40B4-BE49-F238E27FC236}">
                <a16:creationId xmlns="" xmlns:a16="http://schemas.microsoft.com/office/drawing/2014/main" id="{4B2CA776-CB6B-C3A5-C2D3-7905B497D643}"/>
              </a:ext>
            </a:extLst>
          </p:cNvPr>
          <p:cNvPicPr>
            <a:picLocks noChangeAspect="1"/>
          </p:cNvPicPr>
          <p:nvPr/>
        </p:nvPicPr>
        <p:blipFill>
          <a:blip r:embed="rId5"/>
          <a:stretch>
            <a:fillRect/>
          </a:stretch>
        </p:blipFill>
        <p:spPr>
          <a:xfrm>
            <a:off x="5654076" y="1467553"/>
            <a:ext cx="2431311" cy="1630067"/>
          </a:xfrm>
          <a:prstGeom prst="rect">
            <a:avLst/>
          </a:prstGeom>
        </p:spPr>
      </p:pic>
      <p:sp>
        <p:nvSpPr>
          <p:cNvPr id="49" name="TextBox 48">
            <a:extLst>
              <a:ext uri="{FF2B5EF4-FFF2-40B4-BE49-F238E27FC236}">
                <a16:creationId xmlns="" xmlns:a16="http://schemas.microsoft.com/office/drawing/2014/main" id="{2E20C7C0-6BF0-4131-2AC3-BA3B90F9086D}"/>
              </a:ext>
            </a:extLst>
          </p:cNvPr>
          <p:cNvSpPr txBox="1"/>
          <p:nvPr/>
        </p:nvSpPr>
        <p:spPr>
          <a:xfrm rot="10800000" flipH="1" flipV="1">
            <a:off x="999461" y="3281256"/>
            <a:ext cx="1357423" cy="523220"/>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PLATFORM:</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PHP</a:t>
            </a:r>
            <a:endParaRPr lang="en-IN" sz="14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 xmlns:a16="http://schemas.microsoft.com/office/drawing/2014/main" id="{DE098D8C-335E-AA89-EB97-A003FBFD4D70}"/>
              </a:ext>
            </a:extLst>
          </p:cNvPr>
          <p:cNvSpPr txBox="1"/>
          <p:nvPr/>
        </p:nvSpPr>
        <p:spPr>
          <a:xfrm>
            <a:off x="3519377" y="3281256"/>
            <a:ext cx="1215656" cy="95410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FRONTEND:</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HTML</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CSS</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JavaScript</a:t>
            </a:r>
            <a:endParaRPr lang="en-IN" sz="14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 xmlns:a16="http://schemas.microsoft.com/office/drawing/2014/main" id="{FEEC9851-0B23-1F6C-BE48-E8A7A099D832}"/>
              </a:ext>
            </a:extLst>
          </p:cNvPr>
          <p:cNvSpPr txBox="1"/>
          <p:nvPr/>
        </p:nvSpPr>
        <p:spPr>
          <a:xfrm>
            <a:off x="6300439" y="3250478"/>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BACKEND: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MYSQL</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63C648F-A57B-41B0-B245-B6BFAA280996}"/>
              </a:ext>
            </a:extLst>
          </p:cNvPr>
          <p:cNvSpPr txBox="1"/>
          <p:nvPr/>
        </p:nvSpPr>
        <p:spPr>
          <a:xfrm>
            <a:off x="758455" y="548131"/>
            <a:ext cx="4572000" cy="368755"/>
          </a:xfrm>
          <a:prstGeom prst="rect">
            <a:avLst/>
          </a:prstGeom>
          <a:noFill/>
        </p:spPr>
        <p:txBody>
          <a:bodyPr wrap="square">
            <a:spAutoFit/>
          </a:bodyPr>
          <a:lstStyle/>
          <a:p>
            <a:pPr marL="457200" indent="-457200" algn="just">
              <a:lnSpc>
                <a:spcPct val="107000"/>
              </a:lnSpc>
              <a:spcAft>
                <a:spcPts val="800"/>
              </a:spcAft>
              <a:buFont typeface="Wingdings" panose="05000000000000000000" pitchFamily="2" charset="2"/>
              <a:buChar char="q"/>
              <a:tabLst>
                <a:tab pos="51435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HARDWARE REQUIREMENT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BBAE2340-FC14-4D19-AF31-066EDC78E29A}"/>
              </a:ext>
            </a:extLst>
          </p:cNvPr>
          <p:cNvPicPr>
            <a:picLocks noChangeAspect="1"/>
          </p:cNvPicPr>
          <p:nvPr/>
        </p:nvPicPr>
        <p:blipFill>
          <a:blip r:embed="rId2"/>
          <a:stretch>
            <a:fillRect/>
          </a:stretch>
        </p:blipFill>
        <p:spPr>
          <a:xfrm>
            <a:off x="1020725" y="1290207"/>
            <a:ext cx="6826103" cy="2936407"/>
          </a:xfrm>
          <a:prstGeom prst="rect">
            <a:avLst/>
          </a:prstGeom>
        </p:spPr>
      </p:pic>
    </p:spTree>
    <p:extLst>
      <p:ext uri="{BB962C8B-B14F-4D97-AF65-F5344CB8AC3E}">
        <p14:creationId xmlns:p14="http://schemas.microsoft.com/office/powerpoint/2010/main" val="1136666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3EC87EB-4D60-474D-8A64-0D9A6002EFD9}"/>
              </a:ext>
            </a:extLst>
          </p:cNvPr>
          <p:cNvSpPr txBox="1"/>
          <p:nvPr/>
        </p:nvSpPr>
        <p:spPr>
          <a:xfrm>
            <a:off x="762000" y="851930"/>
            <a:ext cx="5872480" cy="2184572"/>
          </a:xfrm>
          <a:prstGeom prst="rect">
            <a:avLst/>
          </a:prstGeom>
          <a:noFill/>
        </p:spPr>
        <p:txBody>
          <a:bodyPr wrap="square">
            <a:spAutoFit/>
          </a:bodyPr>
          <a:lstStyle/>
          <a:p>
            <a:pPr marL="457200" indent="-457200">
              <a:lnSpc>
                <a:spcPct val="150000"/>
              </a:lnSpc>
              <a:spcAft>
                <a:spcPts val="800"/>
              </a:spcAft>
              <a:buFont typeface="Wingdings" panose="05000000000000000000" pitchFamily="2" charset="2"/>
              <a:buChar char="q"/>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System Planning</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Here’s some points about System planning, </a:t>
            </a:r>
          </a:p>
          <a:p>
            <a:pPr marL="342900" lvl="0" indent="-342900" algn="just">
              <a:lnSpc>
                <a:spcPct val="150000"/>
              </a:lnSpc>
              <a:buFont typeface="+mj-lt"/>
              <a:buAutoNum type="romanLcPeriod"/>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Work Breakdown Structure. </a:t>
            </a:r>
          </a:p>
          <a:p>
            <a:pPr marL="342900" lvl="0" indent="-342900" algn="just">
              <a:lnSpc>
                <a:spcPct val="150000"/>
              </a:lnSpc>
              <a:spcAft>
                <a:spcPts val="800"/>
              </a:spcAft>
              <a:buFont typeface="+mj-lt"/>
              <a:buAutoNum type="romanLcPeriod"/>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Gantt chart. </a:t>
            </a:r>
          </a:p>
          <a:p>
            <a:pPr marL="457200" algn="just">
              <a:lnSpc>
                <a:spcPct val="107000"/>
              </a:lnSpc>
              <a:spcAft>
                <a:spcPts val="800"/>
              </a:spcAft>
              <a:tabLst>
                <a:tab pos="514350" algn="l"/>
              </a:tabLs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p>
        </p:txBody>
      </p:sp>
    </p:spTree>
    <p:extLst>
      <p:ext uri="{BB962C8B-B14F-4D97-AF65-F5344CB8AC3E}">
        <p14:creationId xmlns:p14="http://schemas.microsoft.com/office/powerpoint/2010/main" val="3669797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5" name="TextBox 4">
            <a:extLst>
              <a:ext uri="{FF2B5EF4-FFF2-40B4-BE49-F238E27FC236}">
                <a16:creationId xmlns="" xmlns:a16="http://schemas.microsoft.com/office/drawing/2014/main" id="{B2317C2B-6792-F823-C55D-7F6ED385375D}"/>
              </a:ext>
            </a:extLst>
          </p:cNvPr>
          <p:cNvSpPr txBox="1"/>
          <p:nvPr/>
        </p:nvSpPr>
        <p:spPr>
          <a:xfrm>
            <a:off x="-86360" y="485364"/>
            <a:ext cx="9316720" cy="3657411"/>
          </a:xfrm>
          <a:prstGeom prst="rect">
            <a:avLst/>
          </a:prstGeom>
          <a:noFill/>
        </p:spPr>
        <p:txBody>
          <a:bodyPr wrap="square" rtlCol="0">
            <a:spAutoFit/>
          </a:bodyPr>
          <a:lstStyle/>
          <a:p>
            <a:pPr marL="914400" indent="-457200" algn="just">
              <a:lnSpc>
                <a:spcPct val="150000"/>
              </a:lnSpc>
              <a:spcAft>
                <a:spcPts val="800"/>
              </a:spcAft>
              <a:buFont typeface="Wingdings" panose="05000000000000000000" pitchFamily="2" charset="2"/>
              <a:buChar char="q"/>
              <a:tabLst>
                <a:tab pos="51435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WORK BREAKDOWN STRUCTURE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457200" algn="just">
              <a:lnSpc>
                <a:spcPct val="150000"/>
              </a:lnSpc>
              <a:spcAft>
                <a:spcPts val="800"/>
              </a:spcAft>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Definition of Work Breakdown Structure- </a:t>
            </a:r>
          </a:p>
          <a:p>
            <a:pPr marL="457200" marR="457200" algn="just">
              <a:lnSpc>
                <a:spcPct val="150000"/>
              </a:lnSpc>
              <a:spcAft>
                <a:spcPts val="800"/>
              </a:spcAft>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“Deliverable oriented hierarchical decomposition of the work to be executed by the project team”. </a:t>
            </a:r>
          </a:p>
          <a:p>
            <a:pPr marL="457200" marR="457200" algn="just">
              <a:lnSpc>
                <a:spcPct val="150000"/>
              </a:lnSpc>
              <a:spcAft>
                <a:spcPts val="800"/>
              </a:spcAft>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-Project Management Institute (PMI).</a:t>
            </a:r>
          </a:p>
          <a:p>
            <a:pPr marL="457200" marR="457200" algn="just">
              <a:lnSpc>
                <a:spcPct val="150000"/>
              </a:lnSpc>
              <a:spcAft>
                <a:spcPts val="800"/>
              </a:spcAft>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Project Management Book of Knowledge(PMBOK)</a:t>
            </a:r>
          </a:p>
          <a:p>
            <a:pPr marL="457200" marR="457200" algn="just">
              <a:lnSpc>
                <a:spcPct val="150000"/>
              </a:lnSpc>
              <a:spcAft>
                <a:spcPts val="800"/>
              </a:spcAft>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 work breakdown structure can show control points and milestones. </a:t>
            </a:r>
          </a:p>
          <a:p>
            <a:pPr marL="457200" marR="457200" algn="just">
              <a:lnSpc>
                <a:spcPct val="150000"/>
              </a:lnSpc>
              <a:spcAft>
                <a:spcPts val="800"/>
              </a:spcAft>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WBS provides the visual of entire scope.</a:t>
            </a:r>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4" name="Freeform 2">
            <a:extLst>
              <a:ext uri="{FF2B5EF4-FFF2-40B4-BE49-F238E27FC236}">
                <a16:creationId xmlns="" xmlns:a16="http://schemas.microsoft.com/office/drawing/2014/main" id="{239D6400-A0ED-E60D-1BAA-0B8B6B2CE045}"/>
              </a:ext>
            </a:extLst>
          </p:cNvPr>
          <p:cNvSpPr/>
          <p:nvPr/>
        </p:nvSpPr>
        <p:spPr>
          <a:xfrm rot="10976906" flipV="1">
            <a:off x="12290485" y="1809115"/>
            <a:ext cx="1114696" cy="145105"/>
          </a:xfrm>
          <a:custGeom>
            <a:avLst/>
            <a:gdLst/>
            <a:ahLst/>
            <a:cxnLst/>
            <a:rect l="l" t="t" r="r" b="b"/>
            <a:pathLst>
              <a:path w="2595045" h="1167134">
                <a:moveTo>
                  <a:pt x="0" y="0"/>
                </a:moveTo>
                <a:lnTo>
                  <a:pt x="2595045" y="0"/>
                </a:lnTo>
                <a:lnTo>
                  <a:pt x="2595045" y="1167134"/>
                </a:lnTo>
                <a:lnTo>
                  <a:pt x="0" y="1167134"/>
                </a:lnTo>
                <a:lnTo>
                  <a:pt x="0" y="0"/>
                </a:lnTo>
                <a:close/>
              </a:path>
            </a:pathLst>
          </a:custGeom>
          <a:blipFill>
            <a:blip r:embed="rId3"/>
            <a:stretch>
              <a:fillRect/>
            </a:stretch>
          </a:blipFill>
        </p:spPr>
      </p:sp>
      <p:sp>
        <p:nvSpPr>
          <p:cNvPr id="6" name="TextBox 5">
            <a:extLst>
              <a:ext uri="{FF2B5EF4-FFF2-40B4-BE49-F238E27FC236}">
                <a16:creationId xmlns="" xmlns:a16="http://schemas.microsoft.com/office/drawing/2014/main" id="{A32AF96A-6CF8-59A5-DD6A-7B51AFB297A6}"/>
              </a:ext>
            </a:extLst>
          </p:cNvPr>
          <p:cNvSpPr txBox="1"/>
          <p:nvPr/>
        </p:nvSpPr>
        <p:spPr>
          <a:xfrm>
            <a:off x="1075983" y="383959"/>
            <a:ext cx="8595360" cy="369332"/>
          </a:xfrm>
          <a:prstGeom prst="rect">
            <a:avLst/>
          </a:prstGeom>
          <a:noFill/>
        </p:spPr>
        <p:txBody>
          <a:bodyPr wrap="square" rtlCol="0">
            <a:spAutoFit/>
          </a:bodyPr>
          <a:lstStyle/>
          <a:p>
            <a:pPr marL="457200" indent="-457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WORK BREAKDOWN STRUCTURE</a:t>
            </a:r>
            <a:endParaRPr lang="en-IN" sz="1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23" y="106017"/>
            <a:ext cx="7566118" cy="53489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22BAE8E-0655-49FD-9BEE-A0E16C2ED3DB}"/>
              </a:ext>
            </a:extLst>
          </p:cNvPr>
          <p:cNvSpPr txBox="1"/>
          <p:nvPr/>
        </p:nvSpPr>
        <p:spPr>
          <a:xfrm>
            <a:off x="2286000" y="144175"/>
            <a:ext cx="4572000" cy="4637167"/>
          </a:xfrm>
          <a:prstGeom prst="rect">
            <a:avLst/>
          </a:prstGeom>
          <a:noFill/>
        </p:spPr>
        <p:txBody>
          <a:bodyPr wrap="square">
            <a:spAutoFit/>
          </a:bodyPr>
          <a:lstStyle/>
          <a:p>
            <a:pPr marL="139700" indent="0" algn="ctr">
              <a:lnSpc>
                <a:spcPct val="100000"/>
              </a:lnSpc>
              <a:buNone/>
            </a:pPr>
            <a:r>
              <a:rPr lang="en-US" sz="1400" b="1" dirty="0">
                <a:solidFill>
                  <a:srgbClr val="000000"/>
                </a:solidFill>
                <a:latin typeface="Times New Roman Bold"/>
              </a:rPr>
              <a:t>PROJECT TITLE: </a:t>
            </a:r>
            <a:r>
              <a:rPr lang="en-US" b="1" dirty="0">
                <a:latin typeface="Times New Roman Bold"/>
              </a:rPr>
              <a:t>GLORIOUS GIFTS</a:t>
            </a:r>
          </a:p>
          <a:p>
            <a:pPr marL="139700" indent="0" algn="ctr">
              <a:lnSpc>
                <a:spcPct val="100000"/>
              </a:lnSpc>
              <a:buNone/>
            </a:pPr>
            <a:endParaRPr lang="en-US" sz="1400" b="1" dirty="0">
              <a:solidFill>
                <a:srgbClr val="000000"/>
              </a:solidFill>
              <a:latin typeface="Times New Roman Bold"/>
            </a:endParaRPr>
          </a:p>
          <a:p>
            <a:pPr marL="139700" indent="0" algn="ctr">
              <a:lnSpc>
                <a:spcPct val="100000"/>
              </a:lnSpc>
              <a:buNone/>
            </a:pPr>
            <a:r>
              <a:rPr lang="en-US" sz="1400" spc="24" dirty="0">
                <a:solidFill>
                  <a:srgbClr val="000000"/>
                </a:solidFill>
                <a:latin typeface="Times New Roman Bold"/>
              </a:rPr>
              <a:t>By Semester- V of III Year M.Sc. (2023-24)</a:t>
            </a:r>
          </a:p>
          <a:p>
            <a:pPr marL="139700" indent="0" algn="ctr">
              <a:lnSpc>
                <a:spcPct val="100000"/>
              </a:lnSpc>
              <a:buNone/>
            </a:pPr>
            <a:endParaRPr lang="en-US" sz="1400" spc="24" dirty="0">
              <a:solidFill>
                <a:srgbClr val="000000"/>
              </a:solidFill>
              <a:latin typeface="Times New Roman Bold"/>
            </a:endParaRPr>
          </a:p>
          <a:p>
            <a:pPr marL="139700" indent="0" algn="ctr">
              <a:lnSpc>
                <a:spcPct val="100000"/>
              </a:lnSpc>
              <a:buNone/>
            </a:pPr>
            <a:r>
              <a:rPr lang="en-US" sz="1400" spc="24" dirty="0">
                <a:solidFill>
                  <a:srgbClr val="000000"/>
                </a:solidFill>
                <a:latin typeface="Times New Roman Bold"/>
              </a:rPr>
              <a:t>Submitted By: -</a:t>
            </a:r>
          </a:p>
          <a:p>
            <a:pPr algn="ctr">
              <a:lnSpc>
                <a:spcPct val="100000"/>
              </a:lnSpc>
            </a:pPr>
            <a:endParaRPr lang="en-US" sz="1400" spc="24" dirty="0">
              <a:solidFill>
                <a:srgbClr val="000000"/>
              </a:solidFill>
              <a:latin typeface="Times New Roman Bold"/>
            </a:endParaRPr>
          </a:p>
          <a:p>
            <a:pPr marL="139700" indent="0" algn="ctr">
              <a:lnSpc>
                <a:spcPct val="100000"/>
              </a:lnSpc>
              <a:buNone/>
            </a:pPr>
            <a:r>
              <a:rPr lang="en-US" sz="1400" spc="24" dirty="0">
                <a:solidFill>
                  <a:srgbClr val="000000"/>
                </a:solidFill>
                <a:latin typeface="Times New Roman Bold"/>
              </a:rPr>
              <a:t> Urvashi </a:t>
            </a:r>
            <a:r>
              <a:rPr lang="en-US" sz="1400" spc="24" dirty="0" err="1">
                <a:solidFill>
                  <a:srgbClr val="000000"/>
                </a:solidFill>
                <a:latin typeface="Times New Roman Bold"/>
              </a:rPr>
              <a:t>Padhiyar</a:t>
            </a:r>
            <a:r>
              <a:rPr lang="en-US" sz="1400" spc="24" dirty="0">
                <a:solidFill>
                  <a:srgbClr val="000000"/>
                </a:solidFill>
                <a:latin typeface="Times New Roman Bold"/>
              </a:rPr>
              <a:t>: - 3043</a:t>
            </a:r>
          </a:p>
          <a:p>
            <a:pPr marL="139700" indent="0" algn="ctr">
              <a:lnSpc>
                <a:spcPct val="100000"/>
              </a:lnSpc>
              <a:buNone/>
            </a:pPr>
            <a:r>
              <a:rPr lang="en-US" sz="1400" spc="24" dirty="0">
                <a:solidFill>
                  <a:srgbClr val="000000"/>
                </a:solidFill>
                <a:latin typeface="Times New Roman Bold"/>
              </a:rPr>
              <a:t> </a:t>
            </a:r>
            <a:r>
              <a:rPr lang="en-US" sz="1400" spc="24" dirty="0" err="1">
                <a:solidFill>
                  <a:srgbClr val="000000"/>
                </a:solidFill>
                <a:latin typeface="Times New Roman Bold"/>
              </a:rPr>
              <a:t>Sanskruti</a:t>
            </a:r>
            <a:r>
              <a:rPr lang="en-US" sz="1400" spc="24" dirty="0">
                <a:solidFill>
                  <a:srgbClr val="000000"/>
                </a:solidFill>
                <a:latin typeface="Times New Roman Bold"/>
              </a:rPr>
              <a:t> </a:t>
            </a:r>
            <a:r>
              <a:rPr lang="en-US" sz="1400" spc="24" dirty="0" err="1">
                <a:solidFill>
                  <a:srgbClr val="000000"/>
                </a:solidFill>
                <a:latin typeface="Times New Roman Bold"/>
              </a:rPr>
              <a:t>Darji</a:t>
            </a:r>
            <a:r>
              <a:rPr lang="en-US" sz="1400" spc="24" dirty="0">
                <a:solidFill>
                  <a:srgbClr val="000000"/>
                </a:solidFill>
                <a:latin typeface="Times New Roman Bold"/>
              </a:rPr>
              <a:t>: - 3200</a:t>
            </a:r>
          </a:p>
          <a:p>
            <a:pPr marL="139700" indent="0" algn="ctr">
              <a:lnSpc>
                <a:spcPct val="100000"/>
              </a:lnSpc>
              <a:buNone/>
            </a:pPr>
            <a:r>
              <a:rPr lang="en-US" sz="1400" spc="24" dirty="0">
                <a:solidFill>
                  <a:srgbClr val="000000"/>
                </a:solidFill>
                <a:latin typeface="Times New Roman Bold"/>
              </a:rPr>
              <a:t> Khushbu Parmar: - 3230</a:t>
            </a:r>
          </a:p>
          <a:p>
            <a:pPr marL="139700" indent="0" algn="ctr">
              <a:lnSpc>
                <a:spcPct val="100000"/>
              </a:lnSpc>
              <a:buNone/>
            </a:pPr>
            <a:endParaRPr lang="en-US" sz="1400" spc="24" dirty="0">
              <a:solidFill>
                <a:srgbClr val="000000"/>
              </a:solidFill>
              <a:latin typeface="Times New Roman Bold"/>
            </a:endParaRPr>
          </a:p>
          <a:p>
            <a:pPr marL="139700" indent="0" algn="ctr">
              <a:lnSpc>
                <a:spcPct val="100000"/>
              </a:lnSpc>
              <a:buNone/>
            </a:pPr>
            <a:r>
              <a:rPr lang="en-US" sz="1400" spc="24" dirty="0">
                <a:solidFill>
                  <a:srgbClr val="000000"/>
                </a:solidFill>
                <a:latin typeface="Times New Roman Bold"/>
              </a:rPr>
              <a:t>Group ID: - 26</a:t>
            </a:r>
          </a:p>
          <a:p>
            <a:pPr marL="139700" indent="0" algn="ctr">
              <a:lnSpc>
                <a:spcPct val="100000"/>
              </a:lnSpc>
              <a:buNone/>
            </a:pPr>
            <a:endParaRPr lang="en-US" sz="1400" spc="24" dirty="0">
              <a:solidFill>
                <a:srgbClr val="000000"/>
              </a:solidFill>
              <a:latin typeface="Times New Roman Bold"/>
            </a:endParaRPr>
          </a:p>
          <a:p>
            <a:pPr marL="139700" indent="0" algn="ctr">
              <a:lnSpc>
                <a:spcPct val="100000"/>
              </a:lnSpc>
              <a:buNone/>
            </a:pPr>
            <a:endParaRPr lang="en-US" sz="1400" spc="24" dirty="0">
              <a:solidFill>
                <a:srgbClr val="000000"/>
              </a:solidFill>
              <a:latin typeface="Times New Roman Bold"/>
            </a:endParaRPr>
          </a:p>
          <a:p>
            <a:pPr marL="139700" indent="0" algn="ctr">
              <a:lnSpc>
                <a:spcPct val="100000"/>
              </a:lnSpc>
              <a:buNone/>
            </a:pPr>
            <a:r>
              <a:rPr lang="en-US" sz="1400" spc="24" dirty="0">
                <a:solidFill>
                  <a:srgbClr val="000000"/>
                </a:solidFill>
                <a:latin typeface="Times New Roman Bold"/>
              </a:rPr>
              <a:t>Submitted to: - K.S. School of Business Management and IT</a:t>
            </a:r>
          </a:p>
          <a:p>
            <a:pPr marL="139700" indent="0" algn="ctr">
              <a:lnSpc>
                <a:spcPct val="100000"/>
              </a:lnSpc>
              <a:buNone/>
            </a:pPr>
            <a:r>
              <a:rPr lang="en-US" sz="1400" spc="24" dirty="0">
                <a:solidFill>
                  <a:srgbClr val="000000"/>
                </a:solidFill>
                <a:latin typeface="Times New Roman Bold"/>
              </a:rPr>
              <a:t>M.Sc.- Computer Applications and Information Technology</a:t>
            </a:r>
            <a:r>
              <a:rPr lang="en-US" sz="1600" spc="24" dirty="0">
                <a:solidFill>
                  <a:srgbClr val="000000"/>
                </a:solidFill>
                <a:latin typeface="Times New Roman Bold"/>
              </a:rPr>
              <a:t>.</a:t>
            </a:r>
          </a:p>
          <a:p>
            <a:pPr marL="139700" indent="0" algn="ctr">
              <a:lnSpc>
                <a:spcPct val="100000"/>
              </a:lnSpc>
              <a:buNone/>
            </a:pPr>
            <a:endParaRPr lang="en-US" sz="1400" spc="24" dirty="0">
              <a:solidFill>
                <a:srgbClr val="000000"/>
              </a:solidFill>
              <a:latin typeface="Times New Roman Bold"/>
            </a:endParaRPr>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p:txBody>
      </p:sp>
      <p:grpSp>
        <p:nvGrpSpPr>
          <p:cNvPr id="5" name="Group 8">
            <a:extLst>
              <a:ext uri="{FF2B5EF4-FFF2-40B4-BE49-F238E27FC236}">
                <a16:creationId xmlns="" xmlns:a16="http://schemas.microsoft.com/office/drawing/2014/main" id="{12D6349D-E5EA-4372-BA76-8945456B6658}"/>
              </a:ext>
            </a:extLst>
          </p:cNvPr>
          <p:cNvGrpSpPr/>
          <p:nvPr/>
        </p:nvGrpSpPr>
        <p:grpSpPr>
          <a:xfrm>
            <a:off x="3676831" y="4149513"/>
            <a:ext cx="1790338" cy="847272"/>
            <a:chOff x="0" y="0"/>
            <a:chExt cx="6674552" cy="4552247"/>
          </a:xfrm>
        </p:grpSpPr>
        <p:sp>
          <p:nvSpPr>
            <p:cNvPr id="6" name="Freeform 9">
              <a:extLst>
                <a:ext uri="{FF2B5EF4-FFF2-40B4-BE49-F238E27FC236}">
                  <a16:creationId xmlns="" xmlns:a16="http://schemas.microsoft.com/office/drawing/2014/main" id="{41480F41-8D46-4B05-B3A3-8DC9C59D0BDA}"/>
                </a:ext>
              </a:extLst>
            </p:cNvPr>
            <p:cNvSpPr/>
            <p:nvPr/>
          </p:nvSpPr>
          <p:spPr>
            <a:xfrm>
              <a:off x="0" y="0"/>
              <a:ext cx="6674612" cy="4552188"/>
            </a:xfrm>
            <a:custGeom>
              <a:avLst/>
              <a:gdLst/>
              <a:ahLst/>
              <a:cxnLst/>
              <a:rect l="l" t="t" r="r" b="b"/>
              <a:pathLst>
                <a:path w="6674612" h="4552188">
                  <a:moveTo>
                    <a:pt x="0" y="0"/>
                  </a:moveTo>
                  <a:lnTo>
                    <a:pt x="6674612" y="0"/>
                  </a:lnTo>
                  <a:lnTo>
                    <a:pt x="6674612" y="4552188"/>
                  </a:lnTo>
                  <a:lnTo>
                    <a:pt x="0" y="4552188"/>
                  </a:lnTo>
                  <a:lnTo>
                    <a:pt x="0" y="0"/>
                  </a:lnTo>
                  <a:close/>
                </a:path>
              </a:pathLst>
            </a:custGeom>
            <a:blipFill>
              <a:blip r:embed="rId2"/>
              <a:stretch>
                <a:fillRect l="-1112" r="-1111" b="-1"/>
              </a:stretch>
            </a:blipFill>
          </p:spPr>
        </p:sp>
      </p:grpSp>
    </p:spTree>
    <p:extLst>
      <p:ext uri="{BB962C8B-B14F-4D97-AF65-F5344CB8AC3E}">
        <p14:creationId xmlns:p14="http://schemas.microsoft.com/office/powerpoint/2010/main" val="3684003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5" name="TextBox 4">
            <a:extLst>
              <a:ext uri="{FF2B5EF4-FFF2-40B4-BE49-F238E27FC236}">
                <a16:creationId xmlns="" xmlns:a16="http://schemas.microsoft.com/office/drawing/2014/main" id="{EF1EC920-0C24-8010-8EE7-24431283E068}"/>
              </a:ext>
            </a:extLst>
          </p:cNvPr>
          <p:cNvSpPr txBox="1"/>
          <p:nvPr/>
        </p:nvSpPr>
        <p:spPr>
          <a:xfrm>
            <a:off x="546847" y="1152451"/>
            <a:ext cx="8193741" cy="2838598"/>
          </a:xfrm>
          <a:prstGeom prst="rect">
            <a:avLst/>
          </a:prstGeom>
          <a:noFill/>
        </p:spPr>
        <p:txBody>
          <a:bodyPr wrap="square">
            <a:spAutoFit/>
          </a:bodyPr>
          <a:lstStyle/>
          <a:p>
            <a:pPr marL="285750" lvl="0" indent="-285750" algn="just">
              <a:lnSpc>
                <a:spcPct val="150000"/>
              </a:lnSpc>
              <a:spcAft>
                <a:spcPts val="800"/>
              </a:spcAft>
              <a:buSzPts val="1600"/>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Gantt chart</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is a horizontal bar chart developed as a production control tool in 1917 by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Henry L. Gantt</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an American engineer and social scientist. Frequently used in project management, a Gantt chart provides a graphical illustration of a schedule that helps to plan, coordinate, and track specific tasks in a project.</a:t>
            </a:r>
          </a:p>
          <a:p>
            <a:pPr marL="342900" lvl="0" indent="-342900" algn="just">
              <a:lnSpc>
                <a:spcPct val="150000"/>
              </a:lnSpc>
              <a:spcAft>
                <a:spcPts val="800"/>
              </a:spcAft>
              <a:buSzPts val="1600"/>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 Gantt chart, commonly used in project management, is one of the most popular and useful ways of showing activities (tasks or events) displayed against time.</a:t>
            </a:r>
          </a:p>
          <a:p>
            <a:pPr marL="342900" lvl="0" indent="-342900" algn="just">
              <a:lnSpc>
                <a:spcPct val="150000"/>
              </a:lnSpc>
              <a:spcAft>
                <a:spcPts val="800"/>
              </a:spcAft>
              <a:buSzPts val="1600"/>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On the left of the chart is a list of the activities and along the top is a suitable time scale.</a:t>
            </a:r>
          </a:p>
        </p:txBody>
      </p:sp>
      <p:sp>
        <p:nvSpPr>
          <p:cNvPr id="6" name="TextBox 5">
            <a:extLst>
              <a:ext uri="{FF2B5EF4-FFF2-40B4-BE49-F238E27FC236}">
                <a16:creationId xmlns="" xmlns:a16="http://schemas.microsoft.com/office/drawing/2014/main" id="{ACB285CC-4D94-8E86-9F3C-70E83133171C}"/>
              </a:ext>
            </a:extLst>
          </p:cNvPr>
          <p:cNvSpPr txBox="1"/>
          <p:nvPr/>
        </p:nvSpPr>
        <p:spPr>
          <a:xfrm>
            <a:off x="546847" y="726141"/>
            <a:ext cx="4455459" cy="369332"/>
          </a:xfrm>
          <a:prstGeom prst="rect">
            <a:avLst/>
          </a:prstGeom>
          <a:noFill/>
        </p:spPr>
        <p:txBody>
          <a:bodyPr wrap="square" rtlCol="0">
            <a:spAutoFit/>
          </a:bodyPr>
          <a:lstStyle/>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GANTT</a:t>
            </a:r>
            <a:r>
              <a:rPr lang="en-US" sz="1800" b="1" dirty="0"/>
              <a:t> </a:t>
            </a:r>
            <a:r>
              <a:rPr lang="en-US" sz="1800" b="1" dirty="0">
                <a:latin typeface="Times New Roman" panose="02020603050405020304" pitchFamily="18" charset="0"/>
                <a:cs typeface="Times New Roman" panose="02020603050405020304" pitchFamily="18" charset="0"/>
              </a:rPr>
              <a:t>CHART</a:t>
            </a:r>
            <a:endParaRPr lang="en-IN"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4" name="TextBox 3">
            <a:extLst>
              <a:ext uri="{FF2B5EF4-FFF2-40B4-BE49-F238E27FC236}">
                <a16:creationId xmlns="" xmlns:a16="http://schemas.microsoft.com/office/drawing/2014/main" id="{E6304DAB-DE2C-77EF-9A4E-59678E72EB15}"/>
              </a:ext>
            </a:extLst>
          </p:cNvPr>
          <p:cNvSpPr txBox="1"/>
          <p:nvPr/>
        </p:nvSpPr>
        <p:spPr>
          <a:xfrm>
            <a:off x="1063269" y="296518"/>
            <a:ext cx="11582400" cy="369332"/>
          </a:xfrm>
          <a:prstGeom prst="rect">
            <a:avLst/>
          </a:prstGeom>
          <a:noFill/>
        </p:spPr>
        <p:txBody>
          <a:bodyPr wrap="square" rtlCol="0">
            <a:spAutoFit/>
          </a:bodyPr>
          <a:lstStyle/>
          <a:p>
            <a:pPr marL="457200" indent="-457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GANTT CHART</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5F972CB4-8975-9301-B4DF-4E9A547239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69" y="791737"/>
            <a:ext cx="6877878" cy="40552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40058B7-A5D7-4543-B376-7052B3439D78}"/>
              </a:ext>
            </a:extLst>
          </p:cNvPr>
          <p:cNvSpPr txBox="1"/>
          <p:nvPr/>
        </p:nvSpPr>
        <p:spPr>
          <a:xfrm>
            <a:off x="397968" y="155642"/>
            <a:ext cx="7539801" cy="4116833"/>
          </a:xfrm>
          <a:prstGeom prst="rect">
            <a:avLst/>
          </a:prstGeom>
          <a:noFill/>
        </p:spPr>
        <p:txBody>
          <a:bodyPr wrap="square">
            <a:spAutoFit/>
          </a:bodyPr>
          <a:lstStyle/>
          <a:p>
            <a:pPr>
              <a:lnSpc>
                <a:spcPct val="107000"/>
              </a:lnSpc>
              <a:spcAft>
                <a:spcPts val="800"/>
              </a:spcAf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285115" indent="-285750">
              <a:lnSpc>
                <a:spcPct val="107000"/>
              </a:lnSpc>
              <a:spcAft>
                <a:spcPts val="800"/>
              </a:spcAft>
              <a:buFont typeface="Wingdings" panose="05000000000000000000" pitchFamily="2" charset="2"/>
              <a:buChar char="q"/>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UML Diagram</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66090">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72440" marR="224155" indent="-6350">
              <a:lnSpc>
                <a:spcPct val="105000"/>
              </a:lnSpc>
              <a:spcAft>
                <a:spcPts val="135"/>
              </a:spcAft>
            </a:pPr>
            <a:r>
              <a:rPr lang="en-IN" sz="1600" b="1" dirty="0">
                <a:latin typeface="Times New Roman" panose="02020603050405020304" pitchFamily="18" charset="0"/>
                <a:ea typeface="Calibri" panose="020F0502020204030204" pitchFamily="34" charset="0"/>
                <a:cs typeface="Times New Roman" panose="02020603050405020304" pitchFamily="18" charset="0"/>
              </a:rPr>
              <a:t>I.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Use case: </a:t>
            </a:r>
          </a:p>
          <a:p>
            <a:pPr marL="900430" marR="69215" algn="just">
              <a:lnSpc>
                <a:spcPct val="150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6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use case model for system consist of a set if use cases. Intuitively,  use cases represent the different ways in which the users can use a system. Following is the use case representation of the advantages immigration system. </a:t>
            </a:r>
          </a:p>
          <a:p>
            <a:pPr marL="900430" marR="69215" algn="just">
              <a:lnSpc>
                <a:spcPct val="150000"/>
              </a:lnSpc>
              <a:spcAft>
                <a:spcPts val="800"/>
              </a:spcAft>
            </a:pPr>
            <a:r>
              <a:rPr lang="en-US" sz="1600" dirty="0">
                <a:latin typeface="Times New Roman" panose="02020603050405020304" pitchFamily="18" charset="0"/>
                <a:cs typeface="Times New Roman" panose="02020603050405020304" pitchFamily="18" charset="0"/>
              </a:rPr>
              <a:t>▪ Use case diagram is a graphic depiction of the interactions among the elements of a system. A Use case is methodology used in system analysis to identify, clarity and organize system requirements.</a:t>
            </a:r>
          </a:p>
        </p:txBody>
      </p:sp>
    </p:spTree>
    <p:extLst>
      <p:ext uri="{BB962C8B-B14F-4D97-AF65-F5344CB8AC3E}">
        <p14:creationId xmlns:p14="http://schemas.microsoft.com/office/powerpoint/2010/main" val="1765942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E0DA4F63-64DD-4774-946C-6AE6557FDB37}"/>
              </a:ext>
            </a:extLst>
          </p:cNvPr>
          <p:cNvGraphicFramePr>
            <a:graphicFrameLocks noGrp="1"/>
          </p:cNvGraphicFramePr>
          <p:nvPr>
            <p:extLst>
              <p:ext uri="{D42A27DB-BD31-4B8C-83A1-F6EECF244321}">
                <p14:modId xmlns:p14="http://schemas.microsoft.com/office/powerpoint/2010/main" val="580847029"/>
              </p:ext>
            </p:extLst>
          </p:nvPr>
        </p:nvGraphicFramePr>
        <p:xfrm>
          <a:off x="1185804" y="680224"/>
          <a:ext cx="7445242" cy="3757961"/>
        </p:xfrm>
        <a:graphic>
          <a:graphicData uri="http://schemas.openxmlformats.org/drawingml/2006/table">
            <a:tbl>
              <a:tblPr firstRow="1" bandRow="1">
                <a:tableStyleId>{EDAC2B9B-6843-4BD8-A92F-6F78A1A420CC}</a:tableStyleId>
              </a:tblPr>
              <a:tblGrid>
                <a:gridCol w="3722621">
                  <a:extLst>
                    <a:ext uri="{9D8B030D-6E8A-4147-A177-3AD203B41FA5}">
                      <a16:colId xmlns="" xmlns:a16="http://schemas.microsoft.com/office/drawing/2014/main" val="4293382786"/>
                    </a:ext>
                  </a:extLst>
                </a:gridCol>
                <a:gridCol w="3722621">
                  <a:extLst>
                    <a:ext uri="{9D8B030D-6E8A-4147-A177-3AD203B41FA5}">
                      <a16:colId xmlns="" xmlns:a16="http://schemas.microsoft.com/office/drawing/2014/main" val="2875380903"/>
                    </a:ext>
                  </a:extLst>
                </a:gridCol>
              </a:tblGrid>
              <a:tr h="1092820">
                <a:tc>
                  <a:txBody>
                    <a:bodyPr/>
                    <a:lstStyle/>
                    <a:p>
                      <a:endParaRPr lang="en-IN" dirty="0"/>
                    </a:p>
                  </a:txBody>
                  <a:tcPr/>
                </a:tc>
                <a:tc>
                  <a:txBody>
                    <a:bodyPr/>
                    <a:lstStyle/>
                    <a:p>
                      <a:endParaRPr lang="en-IN" sz="1400" b="1" i="0" u="none" strike="noStrike" cap="none">
                        <a:solidFill>
                          <a:srgbClr val="000000"/>
                        </a:solidFill>
                        <a:effectLst/>
                        <a:latin typeface="Arial"/>
                        <a:ea typeface="Arial"/>
                        <a:cs typeface="Arial"/>
                        <a:sym typeface="Arial"/>
                      </a:endParaRPr>
                    </a:p>
                    <a:p>
                      <a:r>
                        <a:rPr lang="en-IN" sz="1400" b="1" i="0" u="none" strike="noStrike" cap="none">
                          <a:solidFill>
                            <a:srgbClr val="000000"/>
                          </a:solidFill>
                          <a:effectLst/>
                          <a:latin typeface="Arial"/>
                          <a:ea typeface="Arial"/>
                          <a:cs typeface="Arial"/>
                          <a:sym typeface="Arial"/>
                        </a:rPr>
                        <a:t>      </a:t>
                      </a:r>
                    </a:p>
                    <a:p>
                      <a:r>
                        <a:rPr lang="en-IN" sz="1400" b="1" i="0" u="none" strike="noStrike" cap="none">
                          <a:solidFill>
                            <a:srgbClr val="000000"/>
                          </a:solidFill>
                          <a:effectLst/>
                          <a:latin typeface="Arial"/>
                          <a:ea typeface="Arial"/>
                          <a:cs typeface="Arial"/>
                          <a:sym typeface="Arial"/>
                        </a:rPr>
                        <a:t>      Boundary of the System</a:t>
                      </a:r>
                      <a:endParaRPr lang="en-IN" dirty="0"/>
                    </a:p>
                  </a:txBody>
                  <a:tcPr/>
                </a:tc>
                <a:extLst>
                  <a:ext uri="{0D108BD9-81ED-4DB2-BD59-A6C34878D82A}">
                    <a16:rowId xmlns="" xmlns:a16="http://schemas.microsoft.com/office/drawing/2014/main" val="2553353735"/>
                  </a:ext>
                </a:extLst>
              </a:tr>
              <a:tr h="903249">
                <a:tc>
                  <a:txBody>
                    <a:bodyPr/>
                    <a:lstStyle/>
                    <a:p>
                      <a:endParaRPr lang="en-IN" dirty="0"/>
                    </a:p>
                  </a:txBody>
                  <a:tcPr/>
                </a:tc>
                <a:tc>
                  <a:txBody>
                    <a:bodyPr/>
                    <a:lstStyle/>
                    <a:p>
                      <a:endParaRPr lang="en-IN" sz="1400" b="1" i="0" u="none" strike="noStrike" cap="none">
                        <a:solidFill>
                          <a:srgbClr val="000000"/>
                        </a:solidFill>
                        <a:effectLst/>
                        <a:latin typeface="Arial"/>
                        <a:ea typeface="Arial"/>
                        <a:cs typeface="Arial"/>
                        <a:sym typeface="Arial"/>
                      </a:endParaRPr>
                    </a:p>
                    <a:p>
                      <a:r>
                        <a:rPr lang="en-IN" sz="1400" b="1" i="0" u="none" strike="noStrike" cap="none">
                          <a:solidFill>
                            <a:srgbClr val="000000"/>
                          </a:solidFill>
                          <a:effectLst/>
                          <a:latin typeface="Arial"/>
                          <a:ea typeface="Arial"/>
                          <a:cs typeface="Arial"/>
                          <a:sym typeface="Arial"/>
                        </a:rPr>
                        <a:t>        Actor of the system</a:t>
                      </a:r>
                      <a:endParaRPr lang="en-IN" dirty="0"/>
                    </a:p>
                  </a:txBody>
                  <a:tcPr/>
                </a:tc>
                <a:extLst>
                  <a:ext uri="{0D108BD9-81ED-4DB2-BD59-A6C34878D82A}">
                    <a16:rowId xmlns="" xmlns:a16="http://schemas.microsoft.com/office/drawing/2014/main" val="3116294938"/>
                  </a:ext>
                </a:extLst>
              </a:tr>
              <a:tr h="869795">
                <a:tc>
                  <a:txBody>
                    <a:bodyPr/>
                    <a:lstStyle/>
                    <a:p>
                      <a:endParaRPr lang="en-IN" dirty="0"/>
                    </a:p>
                  </a:txBody>
                  <a:tcPr/>
                </a:tc>
                <a:tc>
                  <a:txBody>
                    <a:bodyPr/>
                    <a:lstStyle/>
                    <a:p>
                      <a:r>
                        <a:rPr lang="en-IN" sz="1400" b="1" i="0" u="none" strike="noStrike" cap="none">
                          <a:solidFill>
                            <a:srgbClr val="000000"/>
                          </a:solidFill>
                          <a:effectLst/>
                          <a:latin typeface="Arial"/>
                          <a:ea typeface="Arial"/>
                          <a:cs typeface="Arial"/>
                          <a:sym typeface="Arial"/>
                        </a:rPr>
                        <a:t/>
                      </a:r>
                      <a:br>
                        <a:rPr lang="en-IN" sz="1400" b="1" i="0" u="none" strike="noStrike" cap="none">
                          <a:solidFill>
                            <a:srgbClr val="000000"/>
                          </a:solidFill>
                          <a:effectLst/>
                          <a:latin typeface="Arial"/>
                          <a:ea typeface="Arial"/>
                          <a:cs typeface="Arial"/>
                          <a:sym typeface="Arial"/>
                        </a:rPr>
                      </a:br>
                      <a:r>
                        <a:rPr lang="en-IN" sz="1400" b="1" i="0" u="none" strike="noStrike" cap="none">
                          <a:solidFill>
                            <a:srgbClr val="000000"/>
                          </a:solidFill>
                          <a:effectLst/>
                          <a:latin typeface="Arial"/>
                          <a:ea typeface="Arial"/>
                          <a:cs typeface="Arial"/>
                          <a:sym typeface="Arial"/>
                        </a:rPr>
                        <a:t>         For Use case</a:t>
                      </a:r>
                      <a:endParaRPr lang="en-IN" dirty="0"/>
                    </a:p>
                  </a:txBody>
                  <a:tcPr/>
                </a:tc>
                <a:extLst>
                  <a:ext uri="{0D108BD9-81ED-4DB2-BD59-A6C34878D82A}">
                    <a16:rowId xmlns="" xmlns:a16="http://schemas.microsoft.com/office/drawing/2014/main" val="1903377956"/>
                  </a:ext>
                </a:extLst>
              </a:tr>
              <a:tr h="892097">
                <a:tc>
                  <a:txBody>
                    <a:bodyPr/>
                    <a:lstStyle/>
                    <a:p>
                      <a:endParaRPr lang="en-IN" dirty="0"/>
                    </a:p>
                  </a:txBody>
                  <a:tcPr/>
                </a:tc>
                <a:tc>
                  <a:txBody>
                    <a:bodyPr/>
                    <a:lstStyle/>
                    <a:p>
                      <a:endParaRPr lang="en-IN" sz="1400" b="1" i="0" u="none" strike="noStrike" cap="none" dirty="0">
                        <a:solidFill>
                          <a:srgbClr val="000000"/>
                        </a:solidFill>
                        <a:effectLst/>
                        <a:latin typeface="Arial"/>
                        <a:ea typeface="Arial"/>
                        <a:cs typeface="Arial"/>
                        <a:sym typeface="Arial"/>
                      </a:endParaRPr>
                    </a:p>
                    <a:p>
                      <a:r>
                        <a:rPr lang="en-IN" sz="1400" b="1" i="0" u="none" strike="noStrike" cap="none" dirty="0">
                          <a:solidFill>
                            <a:srgbClr val="000000"/>
                          </a:solidFill>
                          <a:effectLst/>
                          <a:latin typeface="Arial"/>
                          <a:ea typeface="Arial"/>
                          <a:cs typeface="Arial"/>
                          <a:sym typeface="Arial"/>
                        </a:rPr>
                        <a:t>  Connector between Actor and Use Case</a:t>
                      </a:r>
                      <a:endParaRPr lang="en-IN" dirty="0"/>
                    </a:p>
                  </a:txBody>
                  <a:tcPr/>
                </a:tc>
                <a:extLst>
                  <a:ext uri="{0D108BD9-81ED-4DB2-BD59-A6C34878D82A}">
                    <a16:rowId xmlns="" xmlns:a16="http://schemas.microsoft.com/office/drawing/2014/main" val="2098246939"/>
                  </a:ext>
                </a:extLst>
              </a:tr>
            </a:tbl>
          </a:graphicData>
        </a:graphic>
      </p:graphicFrame>
      <p:sp>
        <p:nvSpPr>
          <p:cNvPr id="4" name="Rectangle 3">
            <a:extLst>
              <a:ext uri="{FF2B5EF4-FFF2-40B4-BE49-F238E27FC236}">
                <a16:creationId xmlns="" xmlns:a16="http://schemas.microsoft.com/office/drawing/2014/main" id="{10F99ABD-FF96-4BAB-B000-2CEDEE1D61AB}"/>
              </a:ext>
            </a:extLst>
          </p:cNvPr>
          <p:cNvSpPr/>
          <p:nvPr/>
        </p:nvSpPr>
        <p:spPr>
          <a:xfrm>
            <a:off x="2205990" y="929323"/>
            <a:ext cx="1388110" cy="57531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5" name="Picture 4">
            <a:extLst>
              <a:ext uri="{FF2B5EF4-FFF2-40B4-BE49-F238E27FC236}">
                <a16:creationId xmlns="" xmlns:a16="http://schemas.microsoft.com/office/drawing/2014/main" id="{23333CC4-B330-4E49-9B34-805DC907A7E3}"/>
              </a:ext>
            </a:extLst>
          </p:cNvPr>
          <p:cNvPicPr/>
          <p:nvPr/>
        </p:nvPicPr>
        <p:blipFill rotWithShape="1">
          <a:blip r:embed="rId2"/>
          <a:srcRect l="32760" r="26105"/>
          <a:stretch/>
        </p:blipFill>
        <p:spPr bwMode="auto">
          <a:xfrm>
            <a:off x="2412365" y="1895084"/>
            <a:ext cx="975360" cy="717550"/>
          </a:xfrm>
          <a:prstGeom prst="rect">
            <a:avLst/>
          </a:prstGeom>
          <a:ln>
            <a:noFill/>
          </a:ln>
          <a:extLst>
            <a:ext uri="{53640926-AAD7-44D8-BBD7-CCE9431645EC}">
              <a14:shadowObscured xmlns:a14="http://schemas.microsoft.com/office/drawing/2010/main"/>
            </a:ext>
          </a:extLst>
        </p:spPr>
      </p:pic>
      <p:sp>
        <p:nvSpPr>
          <p:cNvPr id="6" name="Oval 5">
            <a:extLst>
              <a:ext uri="{FF2B5EF4-FFF2-40B4-BE49-F238E27FC236}">
                <a16:creationId xmlns="" xmlns:a16="http://schemas.microsoft.com/office/drawing/2014/main" id="{17F13942-442E-4DDA-A266-CD259C288F4D}"/>
              </a:ext>
            </a:extLst>
          </p:cNvPr>
          <p:cNvSpPr/>
          <p:nvPr/>
        </p:nvSpPr>
        <p:spPr>
          <a:xfrm>
            <a:off x="2343754" y="2848077"/>
            <a:ext cx="1306830" cy="52832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7" name="Straight Connector 6">
            <a:extLst>
              <a:ext uri="{FF2B5EF4-FFF2-40B4-BE49-F238E27FC236}">
                <a16:creationId xmlns="" xmlns:a16="http://schemas.microsoft.com/office/drawing/2014/main" id="{0B4342DC-2F0F-468C-9428-FA1A9B954D67}"/>
              </a:ext>
            </a:extLst>
          </p:cNvPr>
          <p:cNvCxnSpPr/>
          <p:nvPr/>
        </p:nvCxnSpPr>
        <p:spPr>
          <a:xfrm>
            <a:off x="2205990" y="4003288"/>
            <a:ext cx="1613148"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0911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9F48B98B-7200-4D34-B450-7636C3371277}"/>
              </a:ext>
            </a:extLst>
          </p:cNvPr>
          <p:cNvSpPr txBox="1"/>
          <p:nvPr/>
        </p:nvSpPr>
        <p:spPr>
          <a:xfrm>
            <a:off x="425303" y="329610"/>
            <a:ext cx="2477386" cy="374077"/>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800" b="1" dirty="0">
                <a:effectLst/>
                <a:latin typeface="Times New Roman" panose="02020603050405020304" pitchFamily="18" charset="0"/>
                <a:ea typeface="Calibri" panose="020F0502020204030204" pitchFamily="34" charset="0"/>
                <a:cs typeface="Shruti" panose="020B0502040204020203" pitchFamily="34" charset="0"/>
              </a:rPr>
              <a:t>Admin Use case</a:t>
            </a:r>
            <a:endParaRPr lang="en-IN" sz="18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6140" t="22948" r="37698" b="15145"/>
          <a:stretch/>
        </p:blipFill>
        <p:spPr>
          <a:xfrm>
            <a:off x="2025560" y="48282"/>
            <a:ext cx="4855138" cy="5095218"/>
          </a:xfrm>
          <a:prstGeom prst="rect">
            <a:avLst/>
          </a:prstGeom>
        </p:spPr>
      </p:pic>
    </p:spTree>
    <p:extLst>
      <p:ext uri="{BB962C8B-B14F-4D97-AF65-F5344CB8AC3E}">
        <p14:creationId xmlns:p14="http://schemas.microsoft.com/office/powerpoint/2010/main" val="1397609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2824078-E102-4E46-91D5-9190F5DF4C45}"/>
              </a:ext>
            </a:extLst>
          </p:cNvPr>
          <p:cNvSpPr txBox="1"/>
          <p:nvPr/>
        </p:nvSpPr>
        <p:spPr>
          <a:xfrm>
            <a:off x="287079" y="365247"/>
            <a:ext cx="4572000" cy="374077"/>
          </a:xfrm>
          <a:prstGeom prst="rect">
            <a:avLst/>
          </a:prstGeom>
          <a:noFill/>
        </p:spPr>
        <p:txBody>
          <a:bodyPr wrap="square">
            <a:spAutoFit/>
          </a:bodyPr>
          <a:lstStyle/>
          <a:p>
            <a:pPr marL="285750" lvl="0" indent="-285750" algn="just">
              <a:lnSpc>
                <a:spcPct val="107000"/>
              </a:lnSpc>
              <a:spcAft>
                <a:spcPts val="800"/>
              </a:spcAft>
              <a:buFont typeface="Wingdings" panose="05000000000000000000" pitchFamily="2" charset="2"/>
              <a:buChar char="q"/>
            </a:pPr>
            <a:r>
              <a:rPr lang="en-IN" sz="1800" b="1" dirty="0">
                <a:latin typeface="Times New Roman" panose="02020603050405020304" pitchFamily="18" charset="0"/>
                <a:ea typeface="Calibri" panose="020F0502020204030204" pitchFamily="34" charset="0"/>
                <a:cs typeface="Shruti" panose="020B0502040204020203" pitchFamily="34" charset="0"/>
              </a:rPr>
              <a:t>User</a:t>
            </a:r>
            <a:r>
              <a:rPr lang="en-IN" sz="1800" b="1" dirty="0">
                <a:effectLst/>
                <a:latin typeface="Times New Roman" panose="02020603050405020304" pitchFamily="18" charset="0"/>
                <a:ea typeface="Calibri" panose="020F0502020204030204" pitchFamily="34" charset="0"/>
                <a:cs typeface="Shruti" panose="020B0502040204020203" pitchFamily="34" charset="0"/>
              </a:rPr>
              <a:t> Use case</a:t>
            </a:r>
            <a:endParaRPr lang="en-IN" sz="18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2555" t="2899" r="15586" b="27629"/>
          <a:stretch/>
        </p:blipFill>
        <p:spPr>
          <a:xfrm>
            <a:off x="1940549" y="0"/>
            <a:ext cx="4959604" cy="5143500"/>
          </a:xfrm>
          <a:prstGeom prst="rect">
            <a:avLst/>
          </a:prstGeom>
        </p:spPr>
      </p:pic>
    </p:spTree>
    <p:extLst>
      <p:ext uri="{BB962C8B-B14F-4D97-AF65-F5344CB8AC3E}">
        <p14:creationId xmlns:p14="http://schemas.microsoft.com/office/powerpoint/2010/main" val="2869972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66137E6-E1C2-4A59-A6B9-F11BD456C4CF}"/>
              </a:ext>
            </a:extLst>
          </p:cNvPr>
          <p:cNvSpPr txBox="1"/>
          <p:nvPr/>
        </p:nvSpPr>
        <p:spPr>
          <a:xfrm>
            <a:off x="404037" y="299401"/>
            <a:ext cx="4572000" cy="374077"/>
          </a:xfrm>
          <a:prstGeom prst="rect">
            <a:avLst/>
          </a:prstGeom>
          <a:noFill/>
        </p:spPr>
        <p:txBody>
          <a:bodyPr wrap="square">
            <a:spAutoFit/>
          </a:bodyPr>
          <a:lstStyle/>
          <a:p>
            <a:pPr marL="285750" lvl="0" indent="-285750" algn="just">
              <a:lnSpc>
                <a:spcPct val="107000"/>
              </a:lnSpc>
              <a:spcAft>
                <a:spcPts val="800"/>
              </a:spcAft>
              <a:buFont typeface="Wingdings" panose="05000000000000000000" pitchFamily="2" charset="2"/>
              <a:buChar char="q"/>
            </a:pPr>
            <a:r>
              <a:rPr lang="en-IN" sz="1800" b="1" dirty="0">
                <a:latin typeface="Times New Roman" panose="02020603050405020304" pitchFamily="18" charset="0"/>
                <a:ea typeface="Calibri" panose="020F0502020204030204" pitchFamily="34" charset="0"/>
                <a:cs typeface="Shruti" panose="020B0502040204020203" pitchFamily="34" charset="0"/>
              </a:rPr>
              <a:t>Visitor</a:t>
            </a:r>
            <a:r>
              <a:rPr lang="en-IN" sz="1800" b="1" dirty="0">
                <a:effectLst/>
                <a:latin typeface="Times New Roman" panose="02020603050405020304" pitchFamily="18" charset="0"/>
                <a:ea typeface="Calibri" panose="020F0502020204030204" pitchFamily="34" charset="0"/>
                <a:cs typeface="Shruti" panose="020B0502040204020203" pitchFamily="34" charset="0"/>
              </a:rPr>
              <a:t> Use case</a:t>
            </a:r>
            <a:endParaRPr lang="en-IN" sz="18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531" t="21575" r="45568"/>
          <a:stretch/>
        </p:blipFill>
        <p:spPr>
          <a:xfrm>
            <a:off x="1647215" y="899161"/>
            <a:ext cx="4656308" cy="5606213"/>
          </a:xfrm>
          <a:prstGeom prst="rect">
            <a:avLst/>
          </a:prstGeom>
        </p:spPr>
      </p:pic>
    </p:spTree>
    <p:extLst>
      <p:ext uri="{BB962C8B-B14F-4D97-AF65-F5344CB8AC3E}">
        <p14:creationId xmlns:p14="http://schemas.microsoft.com/office/powerpoint/2010/main" val="3307952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5AE693C-4D9F-4C2E-BC42-44C144B0455C}"/>
              </a:ext>
            </a:extLst>
          </p:cNvPr>
          <p:cNvSpPr txBox="1"/>
          <p:nvPr/>
        </p:nvSpPr>
        <p:spPr>
          <a:xfrm>
            <a:off x="832174" y="1044242"/>
            <a:ext cx="6493185" cy="1908215"/>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II. Class Diagram</a:t>
            </a:r>
          </a:p>
          <a:p>
            <a:endParaRPr lang="en-US" sz="1800" b="1" dirty="0">
              <a:latin typeface="Times New Roman" panose="02020603050405020304" pitchFamily="18" charset="0"/>
              <a:cs typeface="Times New Roman" panose="02020603050405020304" pitchFamily="18" charset="0"/>
            </a:endParaRPr>
          </a:p>
          <a:p>
            <a:r>
              <a:rPr lang="en-US" sz="1600" dirty="0"/>
              <a:t>  </a:t>
            </a:r>
            <a:r>
              <a:rPr lang="en-US" sz="1600" dirty="0">
                <a:latin typeface="Times New Roman" panose="02020603050405020304" pitchFamily="18" charset="0"/>
                <a:cs typeface="Times New Roman" panose="02020603050405020304" pitchFamily="18" charset="0"/>
              </a:rPr>
              <a:t>A class comprises of three sections: </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Class name </a:t>
            </a:r>
          </a:p>
          <a:p>
            <a:r>
              <a:rPr lang="en-US" sz="1600" dirty="0">
                <a:latin typeface="Times New Roman" panose="02020603050405020304" pitchFamily="18" charset="0"/>
                <a:cs typeface="Times New Roman" panose="02020603050405020304" pitchFamily="18" charset="0"/>
              </a:rPr>
              <a:t>	ii.   Structure(attributes) </a:t>
            </a:r>
          </a:p>
          <a:p>
            <a:r>
              <a:rPr lang="en-US" sz="1600" dirty="0">
                <a:latin typeface="Times New Roman" panose="02020603050405020304" pitchFamily="18" charset="0"/>
                <a:cs typeface="Times New Roman" panose="02020603050405020304" pitchFamily="18" charset="0"/>
              </a:rPr>
              <a:t>	iii.  </a:t>
            </a:r>
            <a:r>
              <a:rPr lang="en-US" sz="1600" dirty="0" err="1">
                <a:latin typeface="Times New Roman" panose="02020603050405020304" pitchFamily="18" charset="0"/>
                <a:cs typeface="Times New Roman" panose="02020603050405020304" pitchFamily="18" charset="0"/>
              </a:rPr>
              <a:t>Behaviour</a:t>
            </a:r>
            <a:r>
              <a:rPr lang="en-US" sz="1600" dirty="0">
                <a:latin typeface="Times New Roman" panose="02020603050405020304" pitchFamily="18" charset="0"/>
                <a:cs typeface="Times New Roman" panose="02020603050405020304" pitchFamily="18" charset="0"/>
              </a:rPr>
              <a:t>(operations) </a:t>
            </a:r>
          </a:p>
          <a:p>
            <a:endParaRPr lang="en-US" sz="1600" dirty="0"/>
          </a:p>
        </p:txBody>
      </p:sp>
    </p:spTree>
    <p:extLst>
      <p:ext uri="{BB962C8B-B14F-4D97-AF65-F5344CB8AC3E}">
        <p14:creationId xmlns:p14="http://schemas.microsoft.com/office/powerpoint/2010/main" val="4271236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51" y="228236"/>
            <a:ext cx="7969099" cy="507090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AAEDEE5-17F3-4ADB-AC56-C07707328022}"/>
              </a:ext>
            </a:extLst>
          </p:cNvPr>
          <p:cNvSpPr txBox="1"/>
          <p:nvPr/>
        </p:nvSpPr>
        <p:spPr>
          <a:xfrm>
            <a:off x="690880" y="1216392"/>
            <a:ext cx="5554277" cy="181588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III. Activity Diagram: </a:t>
            </a:r>
          </a:p>
          <a:p>
            <a:r>
              <a:rPr lang="en-US" sz="14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Activity diagram is another important diagram in UML diagram describe dynamic aspects of the system. Activity diagram is basically a flow chart to represent the flow from one activity to another activity. The activity can be describe as an operation of the system. </a:t>
            </a:r>
          </a:p>
        </p:txBody>
      </p:sp>
    </p:spTree>
    <p:extLst>
      <p:ext uri="{BB962C8B-B14F-4D97-AF65-F5344CB8AC3E}">
        <p14:creationId xmlns:p14="http://schemas.microsoft.com/office/powerpoint/2010/main" val="39405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58540B2B-CAA6-4ABD-9C9E-4E14B79B0B03}"/>
              </a:ext>
            </a:extLst>
          </p:cNvPr>
          <p:cNvSpPr txBox="1"/>
          <p:nvPr/>
        </p:nvSpPr>
        <p:spPr>
          <a:xfrm>
            <a:off x="0" y="132080"/>
            <a:ext cx="8361680" cy="5186035"/>
          </a:xfrm>
          <a:prstGeom prst="rect">
            <a:avLst/>
          </a:prstGeom>
          <a:noFill/>
        </p:spPr>
        <p:txBody>
          <a:bodyPr wrap="square">
            <a:spAutoFit/>
          </a:bodyPr>
          <a:lstStyle/>
          <a:p>
            <a:pPr marL="650179" marR="0" lvl="1" indent="-457200" algn="just"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800" b="0" i="0" u="none" strike="noStrike" kern="0" cap="none" spc="31" normalizeH="0" baseline="0" noProof="0" dirty="0">
                <a:ln>
                  <a:noFill/>
                </a:ln>
                <a:solidFill>
                  <a:srgbClr val="000000"/>
                </a:solidFill>
                <a:effectLst/>
                <a:uLnTx/>
                <a:uFillTx/>
                <a:latin typeface="Times New Roman Bold"/>
                <a:cs typeface="Arial"/>
                <a:sym typeface="Arial"/>
              </a:rPr>
              <a:t>Existing System:</a:t>
            </a:r>
          </a:p>
          <a:p>
            <a:pPr marL="337699" marR="0" lvl="1" indent="-16885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600" b="0" i="0" u="none" strike="noStrike" kern="0" cap="none" spc="31" normalizeH="0" baseline="0" noProof="0" dirty="0">
              <a:ln>
                <a:noFill/>
              </a:ln>
              <a:solidFill>
                <a:srgbClr val="000000"/>
              </a:solidFill>
              <a:effectLst/>
              <a:uLnTx/>
              <a:uFillTx/>
              <a:latin typeface="Times New Roman Bold"/>
              <a:cs typeface="Arial"/>
              <a:sym typeface="Arial"/>
            </a:endParaRPr>
          </a:p>
          <a:p>
            <a:pPr marL="1097158" marR="0" lvl="3" indent="-274290" algn="just" defTabSz="914400" rtl="0" eaLnBrk="1" fontAlgn="auto" latinLnBrk="0" hangingPunct="1">
              <a:lnSpc>
                <a:spcPct val="150000"/>
              </a:lnSpc>
              <a:spcBef>
                <a:spcPts val="0"/>
              </a:spcBef>
              <a:spcAft>
                <a:spcPts val="0"/>
              </a:spcAft>
              <a:buClr>
                <a:srgbClr val="000000"/>
              </a:buClr>
              <a:buSzTx/>
              <a:buFont typeface="Arial"/>
              <a:buChar char="￭"/>
              <a:tabLst/>
              <a:defRPr/>
            </a:pPr>
            <a:r>
              <a:rPr kumimoji="0" lang="en-US" sz="1600" b="0" i="0" u="none" strike="noStrike" kern="0" cap="none" spc="27" normalizeH="0" baseline="0" noProof="0" dirty="0">
                <a:ln>
                  <a:noFill/>
                </a:ln>
                <a:solidFill>
                  <a:srgbClr val="000000"/>
                </a:solidFill>
                <a:effectLst/>
                <a:uLnTx/>
                <a:uFillTx/>
                <a:latin typeface="Times New Roman"/>
                <a:cs typeface="Arial"/>
                <a:sym typeface="Arial"/>
              </a:rPr>
              <a:t>Currently, we do not have any system for gift selling, all work is done manually.</a:t>
            </a:r>
          </a:p>
          <a:p>
            <a:pPr marL="1097158" marR="0" lvl="3" indent="-274290" algn="just" defTabSz="914400" rtl="0" eaLnBrk="1" fontAlgn="auto" latinLnBrk="0" hangingPunct="1">
              <a:lnSpc>
                <a:spcPct val="150000"/>
              </a:lnSpc>
              <a:spcBef>
                <a:spcPts val="0"/>
              </a:spcBef>
              <a:spcAft>
                <a:spcPts val="0"/>
              </a:spcAft>
              <a:buClr>
                <a:srgbClr val="000000"/>
              </a:buClr>
              <a:buSzTx/>
              <a:buFont typeface="Arial"/>
              <a:buChar char="￭"/>
              <a:tabLst/>
              <a:defRPr/>
            </a:pPr>
            <a:r>
              <a:rPr kumimoji="0" lang="en-US" sz="1600" b="0" i="0" u="none" strike="noStrike" kern="0" cap="none" spc="27" normalizeH="0" baseline="0" noProof="0" dirty="0">
                <a:ln>
                  <a:noFill/>
                </a:ln>
                <a:solidFill>
                  <a:srgbClr val="000000"/>
                </a:solidFill>
                <a:effectLst/>
                <a:uLnTx/>
                <a:uFillTx/>
                <a:latin typeface="Times New Roman"/>
                <a:cs typeface="Arial"/>
                <a:sym typeface="Arial"/>
              </a:rPr>
              <a:t>In Existing system customers have to visit the shop and select the gifts what they want to buy.</a:t>
            </a:r>
          </a:p>
          <a:p>
            <a:pPr marL="1097158" lvl="3" indent="-274290" algn="just">
              <a:lnSpc>
                <a:spcPct val="150000"/>
              </a:lnSpc>
              <a:buFont typeface="Arial"/>
              <a:buChar char="￭"/>
              <a:defRPr/>
            </a:pPr>
            <a:r>
              <a:rPr lang="en-US" sz="1600" dirty="0">
                <a:latin typeface="Times New Roman" panose="02020603050405020304" pitchFamily="18" charset="0"/>
                <a:cs typeface="Times New Roman" panose="02020603050405020304" pitchFamily="18" charset="0"/>
              </a:rPr>
              <a:t>Every transaction is done face to face. </a:t>
            </a:r>
          </a:p>
          <a:p>
            <a:pPr marL="1097158" lvl="3" indent="-274290" algn="just">
              <a:lnSpc>
                <a:spcPct val="150000"/>
              </a:lnSpc>
              <a:buFont typeface="Arial"/>
              <a:buChar char="￭"/>
              <a:defRPr/>
            </a:pPr>
            <a:r>
              <a:rPr lang="en-US" sz="1600" dirty="0">
                <a:latin typeface="Times New Roman" panose="02020603050405020304" pitchFamily="18" charset="0"/>
                <a:cs typeface="Times New Roman" panose="02020603050405020304" pitchFamily="18" charset="0"/>
              </a:rPr>
              <a:t>Existing system is very time consuming and also there is a time and location barrier for the customers.</a:t>
            </a:r>
          </a:p>
          <a:p>
            <a:pPr marL="1097158" lvl="3" indent="-274290" algn="just">
              <a:lnSpc>
                <a:spcPct val="150000"/>
              </a:lnSpc>
              <a:buFont typeface="Arial"/>
              <a:buChar char="￭"/>
              <a:defRPr/>
            </a:pPr>
            <a:r>
              <a:rPr kumimoji="0" lang="en-US" sz="1600" b="0" i="0" u="none" strike="noStrike" kern="0" cap="none" spc="27" normalizeH="0" baseline="0" noProof="0" dirty="0">
                <a:ln>
                  <a:noFill/>
                </a:ln>
                <a:solidFill>
                  <a:srgbClr val="000000"/>
                </a:solidFill>
                <a:effectLst/>
                <a:uLnTx/>
                <a:uFillTx/>
                <a:latin typeface="Times New Roman"/>
                <a:cs typeface="Arial"/>
                <a:sym typeface="Arial"/>
              </a:rPr>
              <a:t>We have referred some website like: -</a:t>
            </a:r>
          </a:p>
          <a:p>
            <a:pPr marL="1097158" marR="0" lvl="3" indent="-27429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600" b="0" i="0" u="none" strike="noStrike" kern="0" cap="none" spc="27" normalizeH="0" baseline="0" noProof="0" dirty="0">
                <a:ln>
                  <a:noFill/>
                </a:ln>
                <a:solidFill>
                  <a:srgbClr val="000000"/>
                </a:solidFill>
                <a:effectLst/>
                <a:uLnTx/>
                <a:uFillTx/>
                <a:latin typeface="Times New Roman"/>
                <a:cs typeface="Arial"/>
                <a:sym typeface="Arial"/>
              </a:rPr>
              <a:t>                            </a:t>
            </a:r>
            <a:r>
              <a:rPr kumimoji="0" lang="en-US" sz="1600" b="0" i="0" u="sng" strike="noStrike" kern="0" cap="none" spc="27" normalizeH="0" baseline="0" noProof="0" dirty="0">
                <a:ln>
                  <a:noFill/>
                </a:ln>
                <a:solidFill>
                  <a:srgbClr val="0000FF"/>
                </a:solidFill>
                <a:effectLst/>
                <a:uLnTx/>
                <a:uFillTx/>
                <a:latin typeface="Times New Roman"/>
                <a:cs typeface="Arial"/>
                <a:sym typeface="Arial"/>
                <a:hlinkClick r:id="rId2" tooltip="https://www.winni.in/gifts"/>
              </a:rPr>
              <a:t>https://www.winni.in/gifts</a:t>
            </a:r>
          </a:p>
          <a:p>
            <a:pPr marL="1097158" marR="0" lvl="3" indent="-27429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600" b="0" i="0" u="none" strike="noStrike" kern="0" cap="none" spc="27" normalizeH="0" baseline="0" noProof="0" dirty="0">
                <a:ln>
                  <a:noFill/>
                </a:ln>
                <a:solidFill>
                  <a:srgbClr val="000000"/>
                </a:solidFill>
                <a:effectLst/>
                <a:uLnTx/>
                <a:uFillTx/>
                <a:latin typeface="Times New Roman"/>
                <a:cs typeface="Arial"/>
                <a:sym typeface="Arial"/>
              </a:rPr>
              <a:t>                            </a:t>
            </a:r>
            <a:r>
              <a:rPr kumimoji="0" lang="en-US" sz="1600" b="0" i="0" u="sng" strike="noStrike" kern="0" cap="none" spc="27" normalizeH="0" baseline="0" noProof="0" dirty="0">
                <a:ln>
                  <a:noFill/>
                </a:ln>
                <a:solidFill>
                  <a:srgbClr val="0000FF"/>
                </a:solidFill>
                <a:effectLst/>
                <a:uLnTx/>
                <a:uFillTx/>
                <a:latin typeface="Times New Roman"/>
                <a:cs typeface="Arial"/>
                <a:sym typeface="Arial"/>
                <a:hlinkClick r:id="rId3" tooltip="https://giftcart.com"/>
              </a:rPr>
              <a:t>https://giftcart.com</a:t>
            </a:r>
          </a:p>
          <a:p>
            <a:pPr marL="1097158" marR="0" lvl="3" indent="-27429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600" b="0" i="0" u="none" strike="noStrike" kern="0" cap="none" spc="27" normalizeH="0" baseline="0" noProof="0" dirty="0">
                <a:ln>
                  <a:noFill/>
                </a:ln>
                <a:solidFill>
                  <a:srgbClr val="000000"/>
                </a:solidFill>
                <a:effectLst/>
                <a:uLnTx/>
                <a:uFillTx/>
                <a:latin typeface="Times New Roman"/>
                <a:cs typeface="Arial"/>
                <a:sym typeface="Arial"/>
              </a:rPr>
              <a:t>                            </a:t>
            </a:r>
            <a:r>
              <a:rPr kumimoji="0" lang="en-US" sz="1600" b="0" i="0" u="sng" strike="noStrike" kern="0" cap="none" spc="27" normalizeH="0" baseline="0" noProof="0" dirty="0">
                <a:ln>
                  <a:noFill/>
                </a:ln>
                <a:solidFill>
                  <a:srgbClr val="0000FF"/>
                </a:solidFill>
                <a:effectLst/>
                <a:uLnTx/>
                <a:uFillTx/>
                <a:latin typeface="Times New Roman"/>
                <a:cs typeface="Arial"/>
                <a:sym typeface="Arial"/>
                <a:hlinkClick r:id="rId4" tooltip="https://www.indiagift.in"/>
              </a:rPr>
              <a:t>https://www.indiagift.in</a:t>
            </a:r>
          </a:p>
          <a:p>
            <a:pPr marL="1097158" marR="0" lvl="3" indent="-27429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600" b="0" i="0" u="none" strike="noStrike" kern="0" cap="none" spc="27" normalizeH="0" baseline="0" noProof="0" dirty="0">
                <a:ln>
                  <a:noFill/>
                </a:ln>
                <a:solidFill>
                  <a:srgbClr val="000000"/>
                </a:solidFill>
                <a:effectLst/>
                <a:uLnTx/>
                <a:uFillTx/>
                <a:latin typeface="Times New Roman"/>
                <a:cs typeface="Arial"/>
                <a:sym typeface="Arial"/>
              </a:rPr>
              <a:t>                            </a:t>
            </a:r>
            <a:r>
              <a:rPr kumimoji="0" lang="en-US" sz="1600" b="0" i="0" u="sng" strike="noStrike" kern="0" cap="none" spc="27" normalizeH="0" baseline="0" noProof="0" dirty="0">
                <a:ln>
                  <a:noFill/>
                </a:ln>
                <a:solidFill>
                  <a:srgbClr val="0000FF"/>
                </a:solidFill>
                <a:effectLst/>
                <a:uLnTx/>
                <a:uFillTx/>
                <a:latin typeface="Times New Roman"/>
                <a:cs typeface="Arial"/>
                <a:sym typeface="Arial"/>
                <a:hlinkClick r:id="rId5" tooltip="https://www.giftalove.com"/>
              </a:rPr>
              <a:t>https://www.giftalove.com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6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44293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B4BBD9F7-3968-4C03-825C-C42FC9E97EEC}"/>
              </a:ext>
            </a:extLst>
          </p:cNvPr>
          <p:cNvSpPr txBox="1"/>
          <p:nvPr/>
        </p:nvSpPr>
        <p:spPr>
          <a:xfrm>
            <a:off x="637954" y="202302"/>
            <a:ext cx="4572000" cy="369332"/>
          </a:xfrm>
          <a:prstGeom prst="rect">
            <a:avLst/>
          </a:prstGeom>
          <a:noFill/>
        </p:spPr>
        <p:txBody>
          <a:bodyPr wrap="square">
            <a:spAutoFit/>
          </a:bodyPr>
          <a:lstStyle/>
          <a:p>
            <a:pPr marL="285750" indent="-285750">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Activity Admin</a:t>
            </a:r>
            <a:endParaRPr lang="en-IN"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322" t="1891" r="13179" b="28637"/>
          <a:stretch/>
        </p:blipFill>
        <p:spPr>
          <a:xfrm>
            <a:off x="188938" y="202302"/>
            <a:ext cx="9098852" cy="5227807"/>
          </a:xfrm>
          <a:prstGeom prst="rect">
            <a:avLst/>
          </a:prstGeom>
        </p:spPr>
      </p:pic>
    </p:spTree>
    <p:extLst>
      <p:ext uri="{BB962C8B-B14F-4D97-AF65-F5344CB8AC3E}">
        <p14:creationId xmlns:p14="http://schemas.microsoft.com/office/powerpoint/2010/main" val="1598134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7" name="TextBox 6">
            <a:extLst>
              <a:ext uri="{FF2B5EF4-FFF2-40B4-BE49-F238E27FC236}">
                <a16:creationId xmlns="" xmlns:a16="http://schemas.microsoft.com/office/drawing/2014/main" id="{6E178BC6-D7BD-5DF4-A607-F11222FD2B4F}"/>
              </a:ext>
            </a:extLst>
          </p:cNvPr>
          <p:cNvSpPr txBox="1"/>
          <p:nvPr/>
        </p:nvSpPr>
        <p:spPr>
          <a:xfrm>
            <a:off x="723014" y="297995"/>
            <a:ext cx="4572000" cy="369332"/>
          </a:xfrm>
          <a:prstGeom prst="rect">
            <a:avLst/>
          </a:prstGeom>
          <a:noFill/>
        </p:spPr>
        <p:txBody>
          <a:bodyPr wrap="square">
            <a:spAutoFit/>
          </a:bodyPr>
          <a:lstStyle/>
          <a:p>
            <a:pPr marL="285750" indent="-285750">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Activity User</a:t>
            </a:r>
            <a:endParaRPr lang="en-IN"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161" r="3462" b="8211"/>
          <a:stretch/>
        </p:blipFill>
        <p:spPr>
          <a:xfrm>
            <a:off x="1102468" y="0"/>
            <a:ext cx="6776935" cy="530090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A022F1E-B4BC-4A34-BD19-B00954410C14}"/>
              </a:ext>
            </a:extLst>
          </p:cNvPr>
          <p:cNvSpPr txBox="1"/>
          <p:nvPr/>
        </p:nvSpPr>
        <p:spPr>
          <a:xfrm>
            <a:off x="765544" y="436218"/>
            <a:ext cx="4572000" cy="369332"/>
          </a:xfrm>
          <a:prstGeom prst="rect">
            <a:avLst/>
          </a:prstGeom>
          <a:noFill/>
        </p:spPr>
        <p:txBody>
          <a:bodyPr wrap="square">
            <a:spAutoFit/>
          </a:bodyPr>
          <a:lstStyle/>
          <a:p>
            <a:pPr marL="285750" indent="-285750">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Activity Visitor</a:t>
            </a:r>
            <a:endParaRPr lang="en-IN"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36" y="-467069"/>
            <a:ext cx="10031958" cy="6732351"/>
          </a:xfrm>
          <a:prstGeom prst="rect">
            <a:avLst/>
          </a:prstGeom>
        </p:spPr>
      </p:pic>
    </p:spTree>
    <p:extLst>
      <p:ext uri="{BB962C8B-B14F-4D97-AF65-F5344CB8AC3E}">
        <p14:creationId xmlns:p14="http://schemas.microsoft.com/office/powerpoint/2010/main" val="2509564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1D0B77F-B0E2-489B-8798-42A24056C4F1}"/>
              </a:ext>
            </a:extLst>
          </p:cNvPr>
          <p:cNvSpPr txBox="1"/>
          <p:nvPr/>
        </p:nvSpPr>
        <p:spPr>
          <a:xfrm>
            <a:off x="428624" y="851076"/>
            <a:ext cx="6534151" cy="2180020"/>
          </a:xfrm>
          <a:prstGeom prst="rect">
            <a:avLst/>
          </a:prstGeom>
          <a:noFill/>
        </p:spPr>
        <p:txBody>
          <a:bodyPr wrap="square">
            <a:spAutoFit/>
          </a:bodyPr>
          <a:lstStyle/>
          <a:p>
            <a:pPr marL="270510" marR="224155">
              <a:lnSpc>
                <a:spcPct val="105000"/>
              </a:lnSpc>
              <a:spcAft>
                <a:spcPts val="135"/>
              </a:spcAft>
            </a:pPr>
            <a:r>
              <a:rPr lang="en-IN" sz="1600" b="1" dirty="0">
                <a:effectLst/>
                <a:latin typeface="Times New Roman" panose="02020603050405020304" pitchFamily="18" charset="0"/>
                <a:ea typeface="Calibri" panose="020F0502020204030204" pitchFamily="34" charset="0"/>
                <a:cs typeface="Shruti" panose="020B0502040204020203" pitchFamily="34" charset="0"/>
              </a:rPr>
              <a:t>IV.  </a:t>
            </a:r>
            <a:r>
              <a:rPr lang="en-IN" sz="1800" b="1" dirty="0">
                <a:effectLst/>
                <a:latin typeface="Times New Roman" panose="02020603050405020304" pitchFamily="18" charset="0"/>
                <a:ea typeface="Calibri" panose="020F0502020204030204" pitchFamily="34" charset="0"/>
                <a:cs typeface="Shruti" panose="020B0502040204020203" pitchFamily="34" charset="0"/>
              </a:rPr>
              <a:t>Sequence Diagram: </a:t>
            </a:r>
          </a:p>
          <a:p>
            <a:pPr marL="270510" marR="224155">
              <a:lnSpc>
                <a:spcPct val="105000"/>
              </a:lnSpc>
              <a:spcAft>
                <a:spcPts val="135"/>
              </a:spcAft>
            </a:pPr>
            <a:endParaRPr lang="en-IN" sz="1100" dirty="0">
              <a:effectLst/>
              <a:latin typeface="Calibri" panose="020F0502020204030204" pitchFamily="34" charset="0"/>
              <a:ea typeface="Calibri" panose="020F0502020204030204" pitchFamily="34" charset="0"/>
              <a:cs typeface="Shruti" panose="020B0502040204020203" pitchFamily="34" charset="0"/>
            </a:endParaRPr>
          </a:p>
          <a:p>
            <a:pPr marL="1010285" indent="-228600">
              <a:lnSpc>
                <a:spcPct val="107000"/>
              </a:lnSpc>
              <a:spcAft>
                <a:spcPts val="185"/>
              </a:spcAft>
            </a:pPr>
            <a:r>
              <a:rPr lang="en-IN" sz="1600" dirty="0">
                <a:effectLst/>
                <a:latin typeface="Times New Roman" panose="02020603050405020304" pitchFamily="18" charset="0"/>
                <a:ea typeface="Calibri" panose="020F0502020204030204" pitchFamily="34" charset="0"/>
                <a:cs typeface="Shruti" panose="020B0502040204020203" pitchFamily="34" charset="0"/>
              </a:rPr>
              <a:t>▪</a:t>
            </a:r>
            <a:r>
              <a:rPr lang="en-IN" sz="1600" dirty="0">
                <a:effectLst/>
                <a:latin typeface="Times New Roman" panose="02020603050405020304" pitchFamily="18" charset="0"/>
                <a:ea typeface="Arial" panose="020B0604020202020204" pitchFamily="34" charset="0"/>
                <a:cs typeface="Shruti" panose="020B0502040204020203" pitchFamily="34" charset="0"/>
              </a:rPr>
              <a:t>   </a:t>
            </a:r>
            <a:r>
              <a:rPr lang="en-IN" sz="1600" dirty="0">
                <a:effectLst/>
                <a:latin typeface="Times New Roman" panose="02020603050405020304" pitchFamily="18" charset="0"/>
                <a:ea typeface="Calibri" panose="020F0502020204030204" pitchFamily="34" charset="0"/>
                <a:cs typeface="Shruti" panose="020B0502040204020203" pitchFamily="34" charset="0"/>
              </a:rPr>
              <a:t>A sequence diagram simply depicts interaction between objects in a sequential order. </a:t>
            </a:r>
            <a:endParaRPr lang="en-IN" sz="1600" dirty="0">
              <a:effectLst/>
              <a:latin typeface="Calibri" panose="020F0502020204030204" pitchFamily="34" charset="0"/>
              <a:ea typeface="Calibri" panose="020F0502020204030204" pitchFamily="34" charset="0"/>
              <a:cs typeface="Shruti" panose="020B0502040204020203" pitchFamily="34" charset="0"/>
            </a:endParaRPr>
          </a:p>
          <a:p>
            <a:pPr marL="1010285" indent="-228600">
              <a:lnSpc>
                <a:spcPct val="107000"/>
              </a:lnSpc>
              <a:spcAft>
                <a:spcPts val="800"/>
              </a:spcAft>
            </a:pPr>
            <a:r>
              <a:rPr lang="en-IN" sz="1600" dirty="0">
                <a:effectLst/>
                <a:latin typeface="Times New Roman" panose="02020603050405020304" pitchFamily="18" charset="0"/>
                <a:ea typeface="Calibri" panose="020F0502020204030204" pitchFamily="34" charset="0"/>
                <a:cs typeface="Shruti" panose="020B0502040204020203" pitchFamily="34" charset="0"/>
              </a:rPr>
              <a:t>▪</a:t>
            </a:r>
            <a:r>
              <a:rPr lang="en-IN" sz="1600" dirty="0">
                <a:effectLst/>
                <a:latin typeface="Times New Roman" panose="02020603050405020304" pitchFamily="18" charset="0"/>
                <a:ea typeface="Arial" panose="020B0604020202020204" pitchFamily="34" charset="0"/>
                <a:cs typeface="Shruti" panose="020B0502040204020203" pitchFamily="34" charset="0"/>
              </a:rPr>
              <a:t>   </a:t>
            </a:r>
            <a:r>
              <a:rPr lang="en-IN" sz="1600" dirty="0">
                <a:effectLst/>
                <a:latin typeface="Times New Roman" panose="02020603050405020304" pitchFamily="18" charset="0"/>
                <a:ea typeface="Calibri" panose="020F0502020204030204" pitchFamily="34" charset="0"/>
                <a:cs typeface="Shruti" panose="020B0502040204020203" pitchFamily="34" charset="0"/>
              </a:rPr>
              <a:t>A sequence diagram is an interaction diagram that shows how objects operate with one another and in what order objects. It is a construct of a message sequence chart. A sequence diagram shows object interactions arranged in time sequence. </a:t>
            </a:r>
            <a:endParaRPr lang="en-IN" sz="16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521338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9D1FD713-BE6A-4C1B-BBE1-7D9BDAE9D8FE}"/>
              </a:ext>
            </a:extLst>
          </p:cNvPr>
          <p:cNvGraphicFramePr>
            <a:graphicFrameLocks noGrp="1"/>
          </p:cNvGraphicFramePr>
          <p:nvPr>
            <p:extLst>
              <p:ext uri="{D42A27DB-BD31-4B8C-83A1-F6EECF244321}">
                <p14:modId xmlns:p14="http://schemas.microsoft.com/office/powerpoint/2010/main" val="1887526962"/>
              </p:ext>
            </p:extLst>
          </p:nvPr>
        </p:nvGraphicFramePr>
        <p:xfrm>
          <a:off x="1371600" y="702629"/>
          <a:ext cx="7153940" cy="4083943"/>
        </p:xfrm>
        <a:graphic>
          <a:graphicData uri="http://schemas.openxmlformats.org/drawingml/2006/table">
            <a:tbl>
              <a:tblPr firstRow="1" bandRow="1">
                <a:tableStyleId>{EDAC2B9B-6843-4BD8-A92F-6F78A1A420CC}</a:tableStyleId>
              </a:tblPr>
              <a:tblGrid>
                <a:gridCol w="3576970">
                  <a:extLst>
                    <a:ext uri="{9D8B030D-6E8A-4147-A177-3AD203B41FA5}">
                      <a16:colId xmlns="" xmlns:a16="http://schemas.microsoft.com/office/drawing/2014/main" val="4293382786"/>
                    </a:ext>
                  </a:extLst>
                </a:gridCol>
                <a:gridCol w="3576970">
                  <a:extLst>
                    <a:ext uri="{9D8B030D-6E8A-4147-A177-3AD203B41FA5}">
                      <a16:colId xmlns="" xmlns:a16="http://schemas.microsoft.com/office/drawing/2014/main" val="2875380903"/>
                    </a:ext>
                  </a:extLst>
                </a:gridCol>
              </a:tblGrid>
              <a:tr h="1004988">
                <a:tc>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endParaRPr lang="en-IN" sz="11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r>
                        <a:rPr lang="en-IN" sz="18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Arrow represents and event occur between objects.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553353735"/>
                  </a:ext>
                </a:extLst>
              </a:tr>
              <a:tr h="879357">
                <a:tc>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l">
                        <a:lnSpc>
                          <a:spcPct val="107000"/>
                        </a:lnSpc>
                        <a:spcAft>
                          <a:spcPts val="800"/>
                        </a:spcAft>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Rectangle represents Objects in Diagram</a:t>
                      </a:r>
                      <a:r>
                        <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21590" marT="0" marB="0" anchor="ctr"/>
                </a:tc>
                <a:extLst>
                  <a:ext uri="{0D108BD9-81ED-4DB2-BD59-A6C34878D82A}">
                    <a16:rowId xmlns="" xmlns:a16="http://schemas.microsoft.com/office/drawing/2014/main" val="3116294938"/>
                  </a:ext>
                </a:extLst>
              </a:tr>
              <a:tr h="1137723">
                <a:tc>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r>
                      <a:br>
                        <a:rPr lang="en-IN" sz="18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br>
                      <a:r>
                        <a:rPr lang="en-IN" sz="18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Represents the Time occur between request and response of the object.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903377956"/>
                  </a:ext>
                </a:extLst>
              </a:tr>
              <a:tr h="1061875">
                <a:tc>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endPar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r>
                        <a:rPr lang="en-IN" sz="18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Back arrow represents response of the event to the objects.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098246939"/>
                  </a:ext>
                </a:extLst>
              </a:tr>
            </a:tbl>
          </a:graphicData>
        </a:graphic>
      </p:graphicFrame>
      <p:grpSp>
        <p:nvGrpSpPr>
          <p:cNvPr id="5" name="Group 4">
            <a:extLst>
              <a:ext uri="{FF2B5EF4-FFF2-40B4-BE49-F238E27FC236}">
                <a16:creationId xmlns="" xmlns:a16="http://schemas.microsoft.com/office/drawing/2014/main" id="{F8E57C1A-7FC6-4D12-8167-B48ECE2AB89F}"/>
              </a:ext>
            </a:extLst>
          </p:cNvPr>
          <p:cNvGrpSpPr/>
          <p:nvPr/>
        </p:nvGrpSpPr>
        <p:grpSpPr>
          <a:xfrm>
            <a:off x="2227947" y="949063"/>
            <a:ext cx="1781175" cy="109855"/>
            <a:chOff x="0" y="0"/>
            <a:chExt cx="1781302" cy="110427"/>
          </a:xfrm>
        </p:grpSpPr>
        <p:sp>
          <p:nvSpPr>
            <p:cNvPr id="6" name="Shape 2496">
              <a:extLst>
                <a:ext uri="{FF2B5EF4-FFF2-40B4-BE49-F238E27FC236}">
                  <a16:creationId xmlns="" xmlns:a16="http://schemas.microsoft.com/office/drawing/2014/main" id="{9A635A82-FD5D-4C36-B810-F24198408365}"/>
                </a:ext>
              </a:extLst>
            </p:cNvPr>
            <p:cNvSpPr/>
            <p:nvPr/>
          </p:nvSpPr>
          <p:spPr>
            <a:xfrm>
              <a:off x="0" y="0"/>
              <a:ext cx="1781302" cy="110427"/>
            </a:xfrm>
            <a:custGeom>
              <a:avLst/>
              <a:gdLst/>
              <a:ahLst/>
              <a:cxnLst/>
              <a:rect l="0" t="0" r="0" b="0"/>
              <a:pathLst>
                <a:path w="1781302" h="110427">
                  <a:moveTo>
                    <a:pt x="1682369" y="683"/>
                  </a:moveTo>
                  <a:cubicBezTo>
                    <a:pt x="1684814" y="0"/>
                    <a:pt x="1687513" y="254"/>
                    <a:pt x="1689862" y="1588"/>
                  </a:cubicBezTo>
                  <a:lnTo>
                    <a:pt x="1781302" y="53657"/>
                  </a:lnTo>
                  <a:lnTo>
                    <a:pt x="1691005" y="107632"/>
                  </a:lnTo>
                  <a:cubicBezTo>
                    <a:pt x="1686306" y="110427"/>
                    <a:pt x="1680210" y="108903"/>
                    <a:pt x="1677416" y="104204"/>
                  </a:cubicBezTo>
                  <a:cubicBezTo>
                    <a:pt x="1674622" y="99505"/>
                    <a:pt x="1676146" y="93408"/>
                    <a:pt x="1680845" y="90615"/>
                  </a:cubicBezTo>
                  <a:lnTo>
                    <a:pt x="1725125" y="64210"/>
                  </a:lnTo>
                  <a:lnTo>
                    <a:pt x="254" y="82614"/>
                  </a:lnTo>
                  <a:lnTo>
                    <a:pt x="0" y="62802"/>
                  </a:lnTo>
                  <a:lnTo>
                    <a:pt x="1725051" y="44396"/>
                  </a:lnTo>
                  <a:lnTo>
                    <a:pt x="1680083" y="18860"/>
                  </a:lnTo>
                  <a:cubicBezTo>
                    <a:pt x="1675384" y="16193"/>
                    <a:pt x="1673733" y="10096"/>
                    <a:pt x="1676400" y="5398"/>
                  </a:cubicBezTo>
                  <a:cubicBezTo>
                    <a:pt x="1677734" y="2985"/>
                    <a:pt x="1679924" y="1365"/>
                    <a:pt x="1682369" y="683"/>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grpSp>
      <p:sp>
        <p:nvSpPr>
          <p:cNvPr id="7" name="Rectangle 6">
            <a:extLst>
              <a:ext uri="{FF2B5EF4-FFF2-40B4-BE49-F238E27FC236}">
                <a16:creationId xmlns="" xmlns:a16="http://schemas.microsoft.com/office/drawing/2014/main" id="{0CCBCD2F-518E-4129-8203-BF0007EB001C}"/>
              </a:ext>
            </a:extLst>
          </p:cNvPr>
          <p:cNvSpPr/>
          <p:nvPr/>
        </p:nvSpPr>
        <p:spPr>
          <a:xfrm>
            <a:off x="1996106" y="1810878"/>
            <a:ext cx="2200940" cy="5621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 xmlns:a16="http://schemas.microsoft.com/office/drawing/2014/main" id="{62CBF628-1C6B-441F-BEDF-0897935FC8BF}"/>
              </a:ext>
            </a:extLst>
          </p:cNvPr>
          <p:cNvSpPr/>
          <p:nvPr/>
        </p:nvSpPr>
        <p:spPr>
          <a:xfrm>
            <a:off x="3100142" y="2633356"/>
            <a:ext cx="196701" cy="983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nvGrpSpPr>
          <p:cNvPr id="9" name="Group 8">
            <a:extLst>
              <a:ext uri="{FF2B5EF4-FFF2-40B4-BE49-F238E27FC236}">
                <a16:creationId xmlns="" xmlns:a16="http://schemas.microsoft.com/office/drawing/2014/main" id="{95E375AC-AB1F-4080-91CB-9D2551D7E4A1}"/>
              </a:ext>
            </a:extLst>
          </p:cNvPr>
          <p:cNvGrpSpPr/>
          <p:nvPr/>
        </p:nvGrpSpPr>
        <p:grpSpPr>
          <a:xfrm>
            <a:off x="2399588" y="4293963"/>
            <a:ext cx="1590675" cy="109853"/>
            <a:chOff x="0" y="0"/>
            <a:chExt cx="1590675" cy="110427"/>
          </a:xfrm>
        </p:grpSpPr>
        <p:sp>
          <p:nvSpPr>
            <p:cNvPr id="10" name="Shape 43264">
              <a:extLst>
                <a:ext uri="{FF2B5EF4-FFF2-40B4-BE49-F238E27FC236}">
                  <a16:creationId xmlns="" xmlns:a16="http://schemas.microsoft.com/office/drawing/2014/main" id="{8ADF9144-9BBF-4BB7-84F0-79B12FC57E71}"/>
                </a:ext>
              </a:extLst>
            </p:cNvPr>
            <p:cNvSpPr/>
            <p:nvPr/>
          </p:nvSpPr>
          <p:spPr>
            <a:xfrm>
              <a:off x="1511427" y="44767"/>
              <a:ext cx="79248" cy="19812"/>
            </a:xfrm>
            <a:custGeom>
              <a:avLst/>
              <a:gdLst/>
              <a:ahLst/>
              <a:cxnLst/>
              <a:rect l="0" t="0" r="0" b="0"/>
              <a:pathLst>
                <a:path w="79248" h="19812">
                  <a:moveTo>
                    <a:pt x="0" y="0"/>
                  </a:moveTo>
                  <a:lnTo>
                    <a:pt x="79248" y="0"/>
                  </a:lnTo>
                  <a:lnTo>
                    <a:pt x="79248" y="19812"/>
                  </a:lnTo>
                  <a:lnTo>
                    <a:pt x="0" y="19812"/>
                  </a:lnTo>
                  <a:lnTo>
                    <a:pt x="0" y="0"/>
                  </a:lnTo>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sp>
          <p:nvSpPr>
            <p:cNvPr id="11" name="Shape 43265">
              <a:extLst>
                <a:ext uri="{FF2B5EF4-FFF2-40B4-BE49-F238E27FC236}">
                  <a16:creationId xmlns="" xmlns:a16="http://schemas.microsoft.com/office/drawing/2014/main" id="{A77481B3-B3D8-43F8-965D-59F397E8743B}"/>
                </a:ext>
              </a:extLst>
            </p:cNvPr>
            <p:cNvSpPr/>
            <p:nvPr/>
          </p:nvSpPr>
          <p:spPr>
            <a:xfrm>
              <a:off x="1372743" y="44767"/>
              <a:ext cx="79248" cy="19812"/>
            </a:xfrm>
            <a:custGeom>
              <a:avLst/>
              <a:gdLst/>
              <a:ahLst/>
              <a:cxnLst/>
              <a:rect l="0" t="0" r="0" b="0"/>
              <a:pathLst>
                <a:path w="79248" h="19812">
                  <a:moveTo>
                    <a:pt x="0" y="0"/>
                  </a:moveTo>
                  <a:lnTo>
                    <a:pt x="79248" y="0"/>
                  </a:lnTo>
                  <a:lnTo>
                    <a:pt x="79248" y="19812"/>
                  </a:lnTo>
                  <a:lnTo>
                    <a:pt x="0" y="19812"/>
                  </a:lnTo>
                  <a:lnTo>
                    <a:pt x="0" y="0"/>
                  </a:lnTo>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sp>
          <p:nvSpPr>
            <p:cNvPr id="12" name="Shape 43266">
              <a:extLst>
                <a:ext uri="{FF2B5EF4-FFF2-40B4-BE49-F238E27FC236}">
                  <a16:creationId xmlns="" xmlns:a16="http://schemas.microsoft.com/office/drawing/2014/main" id="{6EAA9461-F214-4C57-B291-CC2E667F3B0C}"/>
                </a:ext>
              </a:extLst>
            </p:cNvPr>
            <p:cNvSpPr/>
            <p:nvPr/>
          </p:nvSpPr>
          <p:spPr>
            <a:xfrm>
              <a:off x="1234059" y="44767"/>
              <a:ext cx="79248" cy="19812"/>
            </a:xfrm>
            <a:custGeom>
              <a:avLst/>
              <a:gdLst/>
              <a:ahLst/>
              <a:cxnLst/>
              <a:rect l="0" t="0" r="0" b="0"/>
              <a:pathLst>
                <a:path w="79248" h="19812">
                  <a:moveTo>
                    <a:pt x="0" y="0"/>
                  </a:moveTo>
                  <a:lnTo>
                    <a:pt x="79248" y="0"/>
                  </a:lnTo>
                  <a:lnTo>
                    <a:pt x="79248" y="19812"/>
                  </a:lnTo>
                  <a:lnTo>
                    <a:pt x="0" y="19812"/>
                  </a:lnTo>
                  <a:lnTo>
                    <a:pt x="0" y="0"/>
                  </a:lnTo>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sp>
          <p:nvSpPr>
            <p:cNvPr id="13" name="Shape 43267">
              <a:extLst>
                <a:ext uri="{FF2B5EF4-FFF2-40B4-BE49-F238E27FC236}">
                  <a16:creationId xmlns="" xmlns:a16="http://schemas.microsoft.com/office/drawing/2014/main" id="{EAEC2823-5DB4-4DDC-9E03-CD9CCA6ECB78}"/>
                </a:ext>
              </a:extLst>
            </p:cNvPr>
            <p:cNvSpPr/>
            <p:nvPr/>
          </p:nvSpPr>
          <p:spPr>
            <a:xfrm>
              <a:off x="1095375" y="44767"/>
              <a:ext cx="79248" cy="19812"/>
            </a:xfrm>
            <a:custGeom>
              <a:avLst/>
              <a:gdLst/>
              <a:ahLst/>
              <a:cxnLst/>
              <a:rect l="0" t="0" r="0" b="0"/>
              <a:pathLst>
                <a:path w="79248" h="19812">
                  <a:moveTo>
                    <a:pt x="0" y="0"/>
                  </a:moveTo>
                  <a:lnTo>
                    <a:pt x="79248" y="0"/>
                  </a:lnTo>
                  <a:lnTo>
                    <a:pt x="79248" y="19812"/>
                  </a:lnTo>
                  <a:lnTo>
                    <a:pt x="0" y="19812"/>
                  </a:lnTo>
                  <a:lnTo>
                    <a:pt x="0" y="0"/>
                  </a:lnTo>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sp>
          <p:nvSpPr>
            <p:cNvPr id="14" name="Shape 43268">
              <a:extLst>
                <a:ext uri="{FF2B5EF4-FFF2-40B4-BE49-F238E27FC236}">
                  <a16:creationId xmlns="" xmlns:a16="http://schemas.microsoft.com/office/drawing/2014/main" id="{D1D6F078-FE7D-450A-9A72-012387FEDE3C}"/>
                </a:ext>
              </a:extLst>
            </p:cNvPr>
            <p:cNvSpPr/>
            <p:nvPr/>
          </p:nvSpPr>
          <p:spPr>
            <a:xfrm>
              <a:off x="956691" y="44767"/>
              <a:ext cx="79248" cy="19812"/>
            </a:xfrm>
            <a:custGeom>
              <a:avLst/>
              <a:gdLst/>
              <a:ahLst/>
              <a:cxnLst/>
              <a:rect l="0" t="0" r="0" b="0"/>
              <a:pathLst>
                <a:path w="79248" h="19812">
                  <a:moveTo>
                    <a:pt x="0" y="0"/>
                  </a:moveTo>
                  <a:lnTo>
                    <a:pt x="79248" y="0"/>
                  </a:lnTo>
                  <a:lnTo>
                    <a:pt x="79248" y="19812"/>
                  </a:lnTo>
                  <a:lnTo>
                    <a:pt x="0" y="19812"/>
                  </a:lnTo>
                  <a:lnTo>
                    <a:pt x="0" y="0"/>
                  </a:lnTo>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sp>
          <p:nvSpPr>
            <p:cNvPr id="15" name="Shape 43269">
              <a:extLst>
                <a:ext uri="{FF2B5EF4-FFF2-40B4-BE49-F238E27FC236}">
                  <a16:creationId xmlns="" xmlns:a16="http://schemas.microsoft.com/office/drawing/2014/main" id="{9DBACC81-FCE7-4342-AABA-ADE2DCFACD2C}"/>
                </a:ext>
              </a:extLst>
            </p:cNvPr>
            <p:cNvSpPr/>
            <p:nvPr/>
          </p:nvSpPr>
          <p:spPr>
            <a:xfrm>
              <a:off x="818007" y="44767"/>
              <a:ext cx="79248" cy="19812"/>
            </a:xfrm>
            <a:custGeom>
              <a:avLst/>
              <a:gdLst/>
              <a:ahLst/>
              <a:cxnLst/>
              <a:rect l="0" t="0" r="0" b="0"/>
              <a:pathLst>
                <a:path w="79248" h="19812">
                  <a:moveTo>
                    <a:pt x="0" y="0"/>
                  </a:moveTo>
                  <a:lnTo>
                    <a:pt x="79248" y="0"/>
                  </a:lnTo>
                  <a:lnTo>
                    <a:pt x="79248" y="19812"/>
                  </a:lnTo>
                  <a:lnTo>
                    <a:pt x="0" y="19812"/>
                  </a:lnTo>
                  <a:lnTo>
                    <a:pt x="0" y="0"/>
                  </a:lnTo>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sp>
          <p:nvSpPr>
            <p:cNvPr id="16" name="Shape 43270">
              <a:extLst>
                <a:ext uri="{FF2B5EF4-FFF2-40B4-BE49-F238E27FC236}">
                  <a16:creationId xmlns="" xmlns:a16="http://schemas.microsoft.com/office/drawing/2014/main" id="{91ECC186-A773-4498-A04A-165D6E0BD1A8}"/>
                </a:ext>
              </a:extLst>
            </p:cNvPr>
            <p:cNvSpPr/>
            <p:nvPr/>
          </p:nvSpPr>
          <p:spPr>
            <a:xfrm>
              <a:off x="679323" y="44767"/>
              <a:ext cx="79248" cy="19812"/>
            </a:xfrm>
            <a:custGeom>
              <a:avLst/>
              <a:gdLst/>
              <a:ahLst/>
              <a:cxnLst/>
              <a:rect l="0" t="0" r="0" b="0"/>
              <a:pathLst>
                <a:path w="79248" h="19812">
                  <a:moveTo>
                    <a:pt x="0" y="0"/>
                  </a:moveTo>
                  <a:lnTo>
                    <a:pt x="79248" y="0"/>
                  </a:lnTo>
                  <a:lnTo>
                    <a:pt x="79248" y="19812"/>
                  </a:lnTo>
                  <a:lnTo>
                    <a:pt x="0" y="19812"/>
                  </a:lnTo>
                  <a:lnTo>
                    <a:pt x="0" y="0"/>
                  </a:lnTo>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sp>
          <p:nvSpPr>
            <p:cNvPr id="17" name="Shape 43271">
              <a:extLst>
                <a:ext uri="{FF2B5EF4-FFF2-40B4-BE49-F238E27FC236}">
                  <a16:creationId xmlns="" xmlns:a16="http://schemas.microsoft.com/office/drawing/2014/main" id="{6624B829-8CD7-45EE-BB87-69A5CB42C1FB}"/>
                </a:ext>
              </a:extLst>
            </p:cNvPr>
            <p:cNvSpPr/>
            <p:nvPr/>
          </p:nvSpPr>
          <p:spPr>
            <a:xfrm>
              <a:off x="540639" y="44767"/>
              <a:ext cx="79248" cy="19812"/>
            </a:xfrm>
            <a:custGeom>
              <a:avLst/>
              <a:gdLst/>
              <a:ahLst/>
              <a:cxnLst/>
              <a:rect l="0" t="0" r="0" b="0"/>
              <a:pathLst>
                <a:path w="79248" h="19812">
                  <a:moveTo>
                    <a:pt x="0" y="0"/>
                  </a:moveTo>
                  <a:lnTo>
                    <a:pt x="79248" y="0"/>
                  </a:lnTo>
                  <a:lnTo>
                    <a:pt x="79248" y="19812"/>
                  </a:lnTo>
                  <a:lnTo>
                    <a:pt x="0" y="19812"/>
                  </a:lnTo>
                  <a:lnTo>
                    <a:pt x="0" y="0"/>
                  </a:lnTo>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sp>
          <p:nvSpPr>
            <p:cNvPr id="18" name="Shape 43272">
              <a:extLst>
                <a:ext uri="{FF2B5EF4-FFF2-40B4-BE49-F238E27FC236}">
                  <a16:creationId xmlns="" xmlns:a16="http://schemas.microsoft.com/office/drawing/2014/main" id="{53B15BFD-97AE-4BC3-8EA3-08CA2EDB935C}"/>
                </a:ext>
              </a:extLst>
            </p:cNvPr>
            <p:cNvSpPr/>
            <p:nvPr/>
          </p:nvSpPr>
          <p:spPr>
            <a:xfrm>
              <a:off x="401955" y="44767"/>
              <a:ext cx="79248" cy="19812"/>
            </a:xfrm>
            <a:custGeom>
              <a:avLst/>
              <a:gdLst/>
              <a:ahLst/>
              <a:cxnLst/>
              <a:rect l="0" t="0" r="0" b="0"/>
              <a:pathLst>
                <a:path w="79248" h="19812">
                  <a:moveTo>
                    <a:pt x="0" y="0"/>
                  </a:moveTo>
                  <a:lnTo>
                    <a:pt x="79248" y="0"/>
                  </a:lnTo>
                  <a:lnTo>
                    <a:pt x="79248" y="19812"/>
                  </a:lnTo>
                  <a:lnTo>
                    <a:pt x="0" y="19812"/>
                  </a:lnTo>
                  <a:lnTo>
                    <a:pt x="0" y="0"/>
                  </a:lnTo>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sp>
          <p:nvSpPr>
            <p:cNvPr id="19" name="Shape 43273">
              <a:extLst>
                <a:ext uri="{FF2B5EF4-FFF2-40B4-BE49-F238E27FC236}">
                  <a16:creationId xmlns="" xmlns:a16="http://schemas.microsoft.com/office/drawing/2014/main" id="{6A5026B7-BAED-4A85-A2BA-A220AAA4D3CC}"/>
                </a:ext>
              </a:extLst>
            </p:cNvPr>
            <p:cNvSpPr/>
            <p:nvPr/>
          </p:nvSpPr>
          <p:spPr>
            <a:xfrm>
              <a:off x="263271" y="44767"/>
              <a:ext cx="79248" cy="19812"/>
            </a:xfrm>
            <a:custGeom>
              <a:avLst/>
              <a:gdLst/>
              <a:ahLst/>
              <a:cxnLst/>
              <a:rect l="0" t="0" r="0" b="0"/>
              <a:pathLst>
                <a:path w="79248" h="19812">
                  <a:moveTo>
                    <a:pt x="0" y="0"/>
                  </a:moveTo>
                  <a:lnTo>
                    <a:pt x="79248" y="0"/>
                  </a:lnTo>
                  <a:lnTo>
                    <a:pt x="79248" y="19812"/>
                  </a:lnTo>
                  <a:lnTo>
                    <a:pt x="0" y="19812"/>
                  </a:lnTo>
                  <a:lnTo>
                    <a:pt x="0" y="0"/>
                  </a:lnTo>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sp>
          <p:nvSpPr>
            <p:cNvPr id="20" name="Shape 43274">
              <a:extLst>
                <a:ext uri="{FF2B5EF4-FFF2-40B4-BE49-F238E27FC236}">
                  <a16:creationId xmlns="" xmlns:a16="http://schemas.microsoft.com/office/drawing/2014/main" id="{8CD75A1B-E18E-47DB-ACCA-5E2281AB5EB1}"/>
                </a:ext>
              </a:extLst>
            </p:cNvPr>
            <p:cNvSpPr/>
            <p:nvPr/>
          </p:nvSpPr>
          <p:spPr>
            <a:xfrm>
              <a:off x="124587" y="44767"/>
              <a:ext cx="79248" cy="19812"/>
            </a:xfrm>
            <a:custGeom>
              <a:avLst/>
              <a:gdLst/>
              <a:ahLst/>
              <a:cxnLst/>
              <a:rect l="0" t="0" r="0" b="0"/>
              <a:pathLst>
                <a:path w="79248" h="19812">
                  <a:moveTo>
                    <a:pt x="0" y="0"/>
                  </a:moveTo>
                  <a:lnTo>
                    <a:pt x="79248" y="0"/>
                  </a:lnTo>
                  <a:lnTo>
                    <a:pt x="79248" y="19812"/>
                  </a:lnTo>
                  <a:lnTo>
                    <a:pt x="0" y="19812"/>
                  </a:lnTo>
                  <a:lnTo>
                    <a:pt x="0" y="0"/>
                  </a:lnTo>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sp>
          <p:nvSpPr>
            <p:cNvPr id="21" name="Shape 2511">
              <a:extLst>
                <a:ext uri="{FF2B5EF4-FFF2-40B4-BE49-F238E27FC236}">
                  <a16:creationId xmlns="" xmlns:a16="http://schemas.microsoft.com/office/drawing/2014/main" id="{FAD6FE53-B01A-4B06-88F0-5985948AA9DB}"/>
                </a:ext>
              </a:extLst>
            </p:cNvPr>
            <p:cNvSpPr/>
            <p:nvPr/>
          </p:nvSpPr>
          <p:spPr>
            <a:xfrm>
              <a:off x="0" y="0"/>
              <a:ext cx="107188" cy="110427"/>
            </a:xfrm>
            <a:custGeom>
              <a:avLst/>
              <a:gdLst/>
              <a:ahLst/>
              <a:cxnLst/>
              <a:rect l="0" t="0" r="0" b="0"/>
              <a:pathLst>
                <a:path w="107188" h="110427">
                  <a:moveTo>
                    <a:pt x="98314" y="635"/>
                  </a:moveTo>
                  <a:cubicBezTo>
                    <a:pt x="100774" y="1270"/>
                    <a:pt x="102997" y="2858"/>
                    <a:pt x="104394" y="5271"/>
                  </a:cubicBezTo>
                  <a:cubicBezTo>
                    <a:pt x="107188" y="9970"/>
                    <a:pt x="105537" y="16065"/>
                    <a:pt x="100838" y="18733"/>
                  </a:cubicBezTo>
                  <a:lnTo>
                    <a:pt x="56207" y="44767"/>
                  </a:lnTo>
                  <a:lnTo>
                    <a:pt x="65151" y="44767"/>
                  </a:lnTo>
                  <a:lnTo>
                    <a:pt x="65151" y="64579"/>
                  </a:lnTo>
                  <a:lnTo>
                    <a:pt x="56206" y="64579"/>
                  </a:lnTo>
                  <a:lnTo>
                    <a:pt x="100838" y="90615"/>
                  </a:lnTo>
                  <a:cubicBezTo>
                    <a:pt x="105537" y="93282"/>
                    <a:pt x="107188" y="99378"/>
                    <a:pt x="104394" y="104077"/>
                  </a:cubicBezTo>
                  <a:cubicBezTo>
                    <a:pt x="101600" y="108903"/>
                    <a:pt x="95504" y="110427"/>
                    <a:pt x="90805" y="107633"/>
                  </a:cubicBezTo>
                  <a:lnTo>
                    <a:pt x="0" y="54673"/>
                  </a:lnTo>
                  <a:lnTo>
                    <a:pt x="90805" y="1715"/>
                  </a:lnTo>
                  <a:cubicBezTo>
                    <a:pt x="93154" y="317"/>
                    <a:pt x="95853" y="0"/>
                    <a:pt x="98314" y="635"/>
                  </a:cubicBezTo>
                  <a:close/>
                </a:path>
              </a:pathLst>
            </a:custGeom>
            <a:ln w="0" cap="flat">
              <a:solidFill>
                <a:schemeClr val="bg1">
                  <a:lumMod val="10000"/>
                </a:schemeClr>
              </a:solidFill>
              <a:miter lim="127000"/>
            </a:ln>
          </p:spPr>
          <p:style>
            <a:lnRef idx="0">
              <a:srgbClr val="000000">
                <a:alpha val="0"/>
              </a:srgbClr>
            </a:lnRef>
            <a:fillRef idx="1">
              <a:srgbClr val="5B9BD5"/>
            </a:fillRef>
            <a:effectRef idx="0">
              <a:scrgbClr r="0" g="0" b="0"/>
            </a:effectRef>
            <a:fontRef idx="none"/>
          </p:style>
          <p:txBody>
            <a:bodyPr/>
            <a:lstStyle/>
            <a:p>
              <a:endParaRPr lang="en-IN"/>
            </a:p>
          </p:txBody>
        </p:sp>
      </p:grpSp>
    </p:spTree>
    <p:extLst>
      <p:ext uri="{BB962C8B-B14F-4D97-AF65-F5344CB8AC3E}">
        <p14:creationId xmlns:p14="http://schemas.microsoft.com/office/powerpoint/2010/main" val="414134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 name="TextBox 4">
            <a:extLst>
              <a:ext uri="{FF2B5EF4-FFF2-40B4-BE49-F238E27FC236}">
                <a16:creationId xmlns="" xmlns:a16="http://schemas.microsoft.com/office/drawing/2014/main" id="{2489C8ED-2021-4061-B3F1-A1602C8FED00}"/>
              </a:ext>
            </a:extLst>
          </p:cNvPr>
          <p:cNvSpPr txBox="1"/>
          <p:nvPr/>
        </p:nvSpPr>
        <p:spPr>
          <a:xfrm>
            <a:off x="106324" y="85060"/>
            <a:ext cx="4954774" cy="369332"/>
          </a:xfrm>
          <a:prstGeom prst="rect">
            <a:avLst/>
          </a:prstGeom>
          <a:noFill/>
        </p:spPr>
        <p:txBody>
          <a:bodyPr wrap="square">
            <a:spAutoFit/>
          </a:bodyPr>
          <a:lstStyle/>
          <a:p>
            <a:pPr marL="285750" indent="-285750">
              <a:buFont typeface="Wingdings" panose="05000000000000000000" pitchFamily="2" charset="2"/>
              <a:buChar char="q"/>
            </a:pPr>
            <a:r>
              <a:rPr lang="en-IN" sz="1800" b="1" dirty="0">
                <a:effectLst/>
                <a:latin typeface="Times New Roman" panose="02020603050405020304" pitchFamily="18" charset="0"/>
                <a:ea typeface="Calibri" panose="020F0502020204030204" pitchFamily="34" charset="0"/>
              </a:rPr>
              <a:t>Registration &amp; Login Sequence Diagram</a:t>
            </a:r>
            <a:endParaRPr lang="en-IN" sz="18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926" r="29495" b="35193"/>
          <a:stretch/>
        </p:blipFill>
        <p:spPr>
          <a:xfrm>
            <a:off x="1556426" y="269726"/>
            <a:ext cx="6031148" cy="51653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F1A08717-5CAD-3D6F-A39B-08E058275778}"/>
              </a:ext>
            </a:extLst>
          </p:cNvPr>
          <p:cNvSpPr txBox="1"/>
          <p:nvPr/>
        </p:nvSpPr>
        <p:spPr>
          <a:xfrm>
            <a:off x="42526" y="85060"/>
            <a:ext cx="4954774" cy="369332"/>
          </a:xfrm>
          <a:prstGeom prst="rect">
            <a:avLst/>
          </a:prstGeom>
          <a:noFill/>
        </p:spPr>
        <p:txBody>
          <a:bodyPr wrap="square">
            <a:spAutoFit/>
          </a:bodyPr>
          <a:lstStyle/>
          <a:p>
            <a:pPr marL="285750" indent="-285750">
              <a:buFont typeface="Wingdings" panose="05000000000000000000" pitchFamily="2" charset="2"/>
              <a:buChar char="q"/>
            </a:pPr>
            <a:r>
              <a:rPr lang="en-IN" sz="1800" b="1" dirty="0">
                <a:latin typeface="Times New Roman" panose="02020603050405020304" pitchFamily="18" charset="0"/>
                <a:ea typeface="Calibri" panose="020F0502020204030204" pitchFamily="34" charset="0"/>
              </a:rPr>
              <a:t>Admin</a:t>
            </a:r>
            <a:r>
              <a:rPr lang="en-IN" sz="1800" b="1" dirty="0">
                <a:effectLst/>
                <a:latin typeface="Times New Roman" panose="02020603050405020304" pitchFamily="18" charset="0"/>
                <a:ea typeface="Calibri" panose="020F0502020204030204" pitchFamily="34" charset="0"/>
              </a:rPr>
              <a:t> Sequence Diagram</a:t>
            </a:r>
            <a:endParaRPr lang="en-IN" sz="18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207" t="631" r="4710" b="20441"/>
          <a:stretch/>
        </p:blipFill>
        <p:spPr>
          <a:xfrm>
            <a:off x="1011676" y="343710"/>
            <a:ext cx="6926094" cy="5105563"/>
          </a:xfrm>
          <a:prstGeom prst="rect">
            <a:avLst/>
          </a:prstGeom>
        </p:spPr>
      </p:pic>
    </p:spTree>
    <p:extLst>
      <p:ext uri="{BB962C8B-B14F-4D97-AF65-F5344CB8AC3E}">
        <p14:creationId xmlns:p14="http://schemas.microsoft.com/office/powerpoint/2010/main" val="1077211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2B1C3D8E-A728-74B8-E33B-F8DD1DFD87D5}"/>
              </a:ext>
            </a:extLst>
          </p:cNvPr>
          <p:cNvSpPr txBox="1"/>
          <p:nvPr/>
        </p:nvSpPr>
        <p:spPr>
          <a:xfrm>
            <a:off x="42526" y="85060"/>
            <a:ext cx="4954774" cy="369332"/>
          </a:xfrm>
          <a:prstGeom prst="rect">
            <a:avLst/>
          </a:prstGeom>
          <a:noFill/>
        </p:spPr>
        <p:txBody>
          <a:bodyPr wrap="square">
            <a:spAutoFit/>
          </a:bodyPr>
          <a:lstStyle/>
          <a:p>
            <a:pPr marL="285750" indent="-285750">
              <a:buFont typeface="Wingdings" panose="05000000000000000000" pitchFamily="2" charset="2"/>
              <a:buChar char="q"/>
            </a:pPr>
            <a:r>
              <a:rPr lang="en-IN" sz="1800" b="1" dirty="0">
                <a:effectLst/>
                <a:latin typeface="Times New Roman" panose="02020603050405020304" pitchFamily="18" charset="0"/>
                <a:ea typeface="Calibri" panose="020F0502020204030204" pitchFamily="34" charset="0"/>
              </a:rPr>
              <a:t>User Sequence Diagram</a:t>
            </a:r>
            <a:endParaRPr lang="en-IN"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90" y="224330"/>
            <a:ext cx="7275564" cy="5143500"/>
          </a:xfrm>
          <a:prstGeom prst="rect">
            <a:avLst/>
          </a:prstGeom>
        </p:spPr>
      </p:pic>
    </p:spTree>
    <p:extLst>
      <p:ext uri="{BB962C8B-B14F-4D97-AF65-F5344CB8AC3E}">
        <p14:creationId xmlns:p14="http://schemas.microsoft.com/office/powerpoint/2010/main" val="1326655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A61530E5-9C48-E26A-BCBA-62C96C3D8163}"/>
              </a:ext>
            </a:extLst>
          </p:cNvPr>
          <p:cNvSpPr txBox="1"/>
          <p:nvPr/>
        </p:nvSpPr>
        <p:spPr>
          <a:xfrm>
            <a:off x="42526" y="85060"/>
            <a:ext cx="4954774" cy="369332"/>
          </a:xfrm>
          <a:prstGeom prst="rect">
            <a:avLst/>
          </a:prstGeom>
          <a:noFill/>
        </p:spPr>
        <p:txBody>
          <a:bodyPr wrap="square">
            <a:spAutoFit/>
          </a:bodyPr>
          <a:lstStyle/>
          <a:p>
            <a:pPr marL="285750" indent="-285750">
              <a:buFont typeface="Wingdings" panose="05000000000000000000" pitchFamily="2" charset="2"/>
              <a:buChar char="q"/>
            </a:pPr>
            <a:r>
              <a:rPr lang="en-IN" sz="1800" b="1" dirty="0">
                <a:effectLst/>
                <a:latin typeface="Times New Roman" panose="02020603050405020304" pitchFamily="18" charset="0"/>
                <a:ea typeface="Calibri" panose="020F0502020204030204" pitchFamily="34" charset="0"/>
              </a:rPr>
              <a:t>Feedback Sequence Diagram</a:t>
            </a:r>
            <a:endParaRPr lang="en-IN"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047" y="149157"/>
            <a:ext cx="7189395" cy="5143500"/>
          </a:xfrm>
          <a:prstGeom prst="rect">
            <a:avLst/>
          </a:prstGeom>
        </p:spPr>
      </p:pic>
    </p:spTree>
    <p:extLst>
      <p:ext uri="{BB962C8B-B14F-4D97-AF65-F5344CB8AC3E}">
        <p14:creationId xmlns:p14="http://schemas.microsoft.com/office/powerpoint/2010/main" val="1253359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F5DECF1-A957-D3E9-74BA-A92E8E403B04}"/>
              </a:ext>
            </a:extLst>
          </p:cNvPr>
          <p:cNvSpPr txBox="1"/>
          <p:nvPr/>
        </p:nvSpPr>
        <p:spPr>
          <a:xfrm>
            <a:off x="655782" y="1080655"/>
            <a:ext cx="7444509" cy="2522165"/>
          </a:xfrm>
          <a:prstGeom prst="rect">
            <a:avLst/>
          </a:prstGeom>
          <a:noFill/>
        </p:spPr>
        <p:txBody>
          <a:bodyPr wrap="square" rtlCol="0">
            <a:spAutoFit/>
          </a:bodyPr>
          <a:lstStyle/>
          <a:p>
            <a:pPr marL="375920" indent="-285750">
              <a:lnSpc>
                <a:spcPct val="107000"/>
              </a:lnSpc>
              <a:spcAft>
                <a:spcPts val="1290"/>
              </a:spcAft>
              <a:buFont typeface="Wingdings" panose="05000000000000000000" pitchFamily="2" charset="2"/>
              <a:buChar char="q"/>
            </a:pPr>
            <a:r>
              <a:rPr lang="en-IN" sz="1800" b="1" u="sng" dirty="0">
                <a:effectLst/>
                <a:uFill>
                  <a:solidFill>
                    <a:srgbClr val="000000"/>
                  </a:solidFill>
                </a:uFill>
                <a:latin typeface="Times New Roman" panose="02020603050405020304" pitchFamily="18" charset="0"/>
                <a:ea typeface="Calibri" panose="020F0502020204030204" pitchFamily="34" charset="0"/>
                <a:cs typeface="Shruti" panose="020B0502040204020203" pitchFamily="34" charset="0"/>
              </a:rPr>
              <a:t>System Flow Diagram:</a:t>
            </a:r>
            <a:r>
              <a:rPr lang="en-IN" sz="1800" b="1" dirty="0">
                <a:effectLst/>
                <a:latin typeface="Times New Roman" panose="02020603050405020304" pitchFamily="18" charset="0"/>
                <a:ea typeface="Calibri" panose="020F0502020204030204" pitchFamily="34" charset="0"/>
                <a:cs typeface="Shruti" panose="020B0502040204020203" pitchFamily="34" charset="0"/>
              </a:rPr>
              <a:t> </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808038" marR="635" indent="-179388"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Shruti" panose="020B0502040204020203" pitchFamily="34" charset="0"/>
              </a:rPr>
              <a:t>▪</a:t>
            </a:r>
            <a:r>
              <a:rPr lang="en-IN" sz="1800" dirty="0">
                <a:effectLst/>
                <a:latin typeface="Times New Roman" panose="02020603050405020304" pitchFamily="18" charset="0"/>
                <a:ea typeface="Arial" panose="020B0604020202020204" pitchFamily="34" charset="0"/>
                <a:cs typeface="Shruti" panose="020B0502040204020203" pitchFamily="34" charset="0"/>
              </a:rPr>
              <a:t> </a:t>
            </a:r>
            <a:r>
              <a:rPr lang="en-IN" sz="1600" dirty="0">
                <a:effectLst/>
                <a:latin typeface="Times New Roman" panose="02020603050405020304" pitchFamily="18" charset="0"/>
                <a:ea typeface="Calibri" panose="020F0502020204030204" pitchFamily="34" charset="0"/>
                <a:cs typeface="Shruti" panose="020B0502040204020203" pitchFamily="34" charset="0"/>
              </a:rPr>
              <a:t>This is diagram which helps to show the actual flow of the system that is how a system is going to work and what is it’s flow, from where it is starting and what are its functionalities and how we are going to exit out from our system. </a:t>
            </a:r>
            <a:endParaRPr lang="en-IN" sz="1600" dirty="0">
              <a:effectLst/>
              <a:latin typeface="Calibri" panose="020F0502020204030204" pitchFamily="34" charset="0"/>
              <a:ea typeface="Calibri" panose="020F0502020204030204" pitchFamily="34" charset="0"/>
              <a:cs typeface="Shruti" panose="020B0502040204020203" pitchFamily="34" charset="0"/>
            </a:endParaRPr>
          </a:p>
          <a:p>
            <a:pPr marL="808038" marR="3810" indent="-179388" algn="just">
              <a:lnSpc>
                <a:spcPct val="107000"/>
              </a:lnSpc>
              <a:spcAft>
                <a:spcPts val="1370"/>
              </a:spcAft>
            </a:pPr>
            <a:r>
              <a:rPr lang="en-IN" sz="1600" dirty="0">
                <a:effectLst/>
                <a:latin typeface="Times New Roman" panose="02020603050405020304" pitchFamily="18" charset="0"/>
                <a:ea typeface="Calibri" panose="020F0502020204030204" pitchFamily="34" charset="0"/>
                <a:cs typeface="Shruti" panose="020B0502040204020203" pitchFamily="34" charset="0"/>
              </a:rPr>
              <a:t>▪</a:t>
            </a:r>
            <a:r>
              <a:rPr lang="en-IN" sz="1600" dirty="0">
                <a:effectLst/>
                <a:latin typeface="Times New Roman" panose="02020603050405020304" pitchFamily="18" charset="0"/>
                <a:ea typeface="Arial" panose="020B0604020202020204" pitchFamily="34" charset="0"/>
                <a:cs typeface="Shruti" panose="020B0502040204020203" pitchFamily="34" charset="0"/>
              </a:rPr>
              <a:t> </a:t>
            </a:r>
            <a:r>
              <a:rPr lang="en-IN" sz="1600" dirty="0">
                <a:effectLst/>
                <a:latin typeface="Times New Roman" panose="02020603050405020304" pitchFamily="18" charset="0"/>
                <a:ea typeface="Calibri" panose="020F0502020204030204" pitchFamily="34" charset="0"/>
                <a:cs typeface="Shruti" panose="020B0502040204020203" pitchFamily="34" charset="0"/>
              </a:rPr>
              <a:t>A SFD (System Flow Diagram) shows what kind of information will be input to and output from the system where the data will come from and go to, and where the data will be stored. It gives the clear idea about the whole process, say it an application or a normal data flow. </a:t>
            </a:r>
            <a:endParaRPr lang="en-IN" sz="16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696367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9CEA8B8C-D143-4F80-8E59-489BB67D691A}"/>
              </a:ext>
            </a:extLst>
          </p:cNvPr>
          <p:cNvSpPr txBox="1"/>
          <p:nvPr/>
        </p:nvSpPr>
        <p:spPr>
          <a:xfrm>
            <a:off x="-381000" y="152400"/>
            <a:ext cx="9906000" cy="5186035"/>
          </a:xfrm>
          <a:prstGeom prst="rect">
            <a:avLst/>
          </a:prstGeom>
          <a:noFill/>
        </p:spPr>
        <p:txBody>
          <a:bodyPr wrap="square">
            <a:spAutoFit/>
          </a:bodyPr>
          <a:lstStyle/>
          <a:p>
            <a:pPr marL="926465" lvl="1" indent="-463232" algn="just">
              <a:lnSpc>
                <a:spcPct val="150000"/>
              </a:lnSpc>
              <a:buFont typeface="Wingdings" panose="05000000000000000000" pitchFamily="2" charset="2"/>
              <a:buChar char="q"/>
            </a:pPr>
            <a:r>
              <a:rPr lang="en-US" sz="1800" dirty="0">
                <a:solidFill>
                  <a:srgbClr val="000000"/>
                </a:solidFill>
                <a:latin typeface="Times New Roman Bold"/>
              </a:rPr>
              <a:t>Proposed System:</a:t>
            </a:r>
          </a:p>
          <a:p>
            <a:pPr marL="463233" lvl="1" algn="just">
              <a:lnSpc>
                <a:spcPct val="150000"/>
              </a:lnSpc>
            </a:pPr>
            <a:endParaRPr lang="en-US" sz="1600" dirty="0">
              <a:solidFill>
                <a:srgbClr val="000000"/>
              </a:solidFill>
              <a:latin typeface="Times New Roman Bold"/>
            </a:endParaRPr>
          </a:p>
          <a:p>
            <a:pPr marL="1168400" lvl="4" indent="-12700" algn="just">
              <a:lnSpc>
                <a:spcPct val="150000"/>
              </a:lnSpc>
              <a:buFont typeface="Wingdings" panose="05000000000000000000" pitchFamily="2" charset="2"/>
              <a:buChar char="§"/>
            </a:pPr>
            <a:r>
              <a:rPr lang="en-US" sz="1600" dirty="0">
                <a:solidFill>
                  <a:srgbClr val="000000"/>
                </a:solidFill>
                <a:latin typeface="Times New Roman"/>
              </a:rPr>
              <a:t>   The proposed system has many advantages over existing system.</a:t>
            </a:r>
          </a:p>
          <a:p>
            <a:pPr marL="1168400" lvl="4" indent="-12700" algn="just">
              <a:lnSpc>
                <a:spcPct val="150000"/>
              </a:lnSpc>
              <a:buFont typeface="Wingdings" panose="05000000000000000000" pitchFamily="2" charset="2"/>
              <a:buChar char="§"/>
            </a:pPr>
            <a:r>
              <a:rPr lang="en-US" sz="1600" dirty="0">
                <a:solidFill>
                  <a:srgbClr val="000000"/>
                </a:solidFill>
                <a:latin typeface="Times New Roman"/>
              </a:rPr>
              <a:t>   Our proposed system will work in less time and effort for selling gifts with more efficiency      </a:t>
            </a:r>
          </a:p>
          <a:p>
            <a:pPr marL="1155700" lvl="4" algn="just">
              <a:lnSpc>
                <a:spcPct val="150000"/>
              </a:lnSpc>
            </a:pPr>
            <a:r>
              <a:rPr lang="en-US" sz="1600" dirty="0">
                <a:latin typeface="Times New Roman"/>
              </a:rPr>
              <a:t>     </a:t>
            </a:r>
            <a:r>
              <a:rPr lang="en-US" sz="1600" dirty="0">
                <a:solidFill>
                  <a:srgbClr val="000000"/>
                </a:solidFill>
                <a:latin typeface="Times New Roman"/>
              </a:rPr>
              <a:t>and productivity of work.</a:t>
            </a:r>
          </a:p>
          <a:p>
            <a:pPr marL="1168400" lvl="4" indent="-12700" algn="just">
              <a:lnSpc>
                <a:spcPct val="150000"/>
              </a:lnSpc>
              <a:buFont typeface="Wingdings" panose="05000000000000000000" pitchFamily="2" charset="2"/>
              <a:buChar char="§"/>
            </a:pPr>
            <a:r>
              <a:rPr lang="en-US" sz="1600" dirty="0">
                <a:solidFill>
                  <a:srgbClr val="000000"/>
                </a:solidFill>
                <a:latin typeface="Times New Roman"/>
              </a:rPr>
              <a:t>   New features and functionality in proposed system which would   </a:t>
            </a:r>
          </a:p>
          <a:p>
            <a:pPr marL="1155700" lvl="4" algn="just">
              <a:lnSpc>
                <a:spcPct val="150000"/>
              </a:lnSpc>
            </a:pPr>
            <a:r>
              <a:rPr lang="en-US" sz="1600" dirty="0">
                <a:solidFill>
                  <a:srgbClr val="000000"/>
                </a:solidFill>
                <a:latin typeface="Times New Roman"/>
              </a:rPr>
              <a:t>     make our shop much better for easily reaching out to our customer.</a:t>
            </a:r>
          </a:p>
          <a:p>
            <a:pPr marL="1168400" lvl="4" indent="-12700" algn="just">
              <a:lnSpc>
                <a:spcPct val="150000"/>
              </a:lnSpc>
              <a:buFont typeface="Wingdings" panose="05000000000000000000" pitchFamily="2" charset="2"/>
              <a:buChar char="§"/>
            </a:pPr>
            <a:r>
              <a:rPr lang="en-US" sz="1600" dirty="0">
                <a:solidFill>
                  <a:srgbClr val="000000"/>
                </a:solidFill>
                <a:latin typeface="Times New Roman"/>
              </a:rPr>
              <a:t>   Some of the functions of our proposed system that attract customers to choose our website to      </a:t>
            </a:r>
          </a:p>
          <a:p>
            <a:pPr marL="1155700" lvl="4" algn="just">
              <a:lnSpc>
                <a:spcPct val="150000"/>
              </a:lnSpc>
            </a:pPr>
            <a:r>
              <a:rPr lang="en-US" sz="1600" dirty="0">
                <a:latin typeface="Times New Roman"/>
              </a:rPr>
              <a:t>    </a:t>
            </a:r>
            <a:r>
              <a:rPr lang="en-US" sz="1600" dirty="0">
                <a:solidFill>
                  <a:srgbClr val="000000"/>
                </a:solidFill>
                <a:latin typeface="Times New Roman"/>
              </a:rPr>
              <a:t>buy gifts: </a:t>
            </a:r>
          </a:p>
          <a:p>
            <a:pPr marL="1879600" indent="-12700" algn="just">
              <a:lnSpc>
                <a:spcPct val="150000"/>
              </a:lnSpc>
              <a:buFont typeface="Arial" panose="020B0604020202020204" pitchFamily="34" charset="0"/>
              <a:buChar char="•"/>
            </a:pPr>
            <a:r>
              <a:rPr lang="en-US" sz="1600" dirty="0">
                <a:solidFill>
                  <a:srgbClr val="000000"/>
                </a:solidFill>
                <a:latin typeface="Times New Roman"/>
              </a:rPr>
              <a:t>   Suggestion box that suggests customer according to age group to buy gifts.</a:t>
            </a:r>
          </a:p>
          <a:p>
            <a:pPr marL="1879600" lvl="6" indent="-12700" algn="just">
              <a:lnSpc>
                <a:spcPct val="150000"/>
              </a:lnSpc>
              <a:buFont typeface="Arial" panose="020B0604020202020204" pitchFamily="34" charset="0"/>
              <a:buChar char="•"/>
            </a:pPr>
            <a:r>
              <a:rPr lang="en-US" sz="1600" dirty="0">
                <a:solidFill>
                  <a:srgbClr val="000000"/>
                </a:solidFill>
                <a:latin typeface="Times New Roman"/>
              </a:rPr>
              <a:t>   Customers will get notification as new gifts uploaded on our website to buy it with    </a:t>
            </a:r>
          </a:p>
          <a:p>
            <a:pPr marL="1866900" lvl="6" algn="just">
              <a:lnSpc>
                <a:spcPct val="150000"/>
              </a:lnSpc>
            </a:pPr>
            <a:r>
              <a:rPr lang="en-US" sz="1600" dirty="0">
                <a:latin typeface="Times New Roman"/>
              </a:rPr>
              <a:t>    </a:t>
            </a:r>
            <a:r>
              <a:rPr lang="en-US" sz="1600" dirty="0">
                <a:solidFill>
                  <a:srgbClr val="000000"/>
                </a:solidFill>
                <a:latin typeface="Times New Roman"/>
              </a:rPr>
              <a:t>discount.</a:t>
            </a:r>
          </a:p>
          <a:p>
            <a:pPr marL="1879600" lvl="6" indent="-12700" algn="just">
              <a:lnSpc>
                <a:spcPct val="150000"/>
              </a:lnSpc>
              <a:buFont typeface="Arial" panose="020B0604020202020204" pitchFamily="34" charset="0"/>
              <a:buChar char="•"/>
            </a:pPr>
            <a:r>
              <a:rPr lang="en-US" sz="1600" dirty="0">
                <a:solidFill>
                  <a:srgbClr val="000000"/>
                </a:solidFill>
                <a:latin typeface="Times New Roman"/>
              </a:rPr>
              <a:t>   Take help for alteration. </a:t>
            </a:r>
          </a:p>
          <a:p>
            <a:endParaRPr lang="en-IN" sz="1600" dirty="0"/>
          </a:p>
        </p:txBody>
      </p:sp>
    </p:spTree>
    <p:extLst>
      <p:ext uri="{BB962C8B-B14F-4D97-AF65-F5344CB8AC3E}">
        <p14:creationId xmlns:p14="http://schemas.microsoft.com/office/powerpoint/2010/main" val="2267049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C0DA1C12-6209-4D08-A90E-177039B6BA1C}"/>
              </a:ext>
            </a:extLst>
          </p:cNvPr>
          <p:cNvGraphicFramePr>
            <a:graphicFrameLocks noGrp="1"/>
          </p:cNvGraphicFramePr>
          <p:nvPr>
            <p:extLst>
              <p:ext uri="{D42A27DB-BD31-4B8C-83A1-F6EECF244321}">
                <p14:modId xmlns:p14="http://schemas.microsoft.com/office/powerpoint/2010/main" val="2051959164"/>
              </p:ext>
            </p:extLst>
          </p:nvPr>
        </p:nvGraphicFramePr>
        <p:xfrm>
          <a:off x="717549" y="311727"/>
          <a:ext cx="7570382" cy="4568474"/>
        </p:xfrm>
        <a:graphic>
          <a:graphicData uri="http://schemas.openxmlformats.org/drawingml/2006/table">
            <a:tbl>
              <a:tblPr firstRow="1" bandRow="1">
                <a:tableStyleId>{EDAC2B9B-6843-4BD8-A92F-6F78A1A420CC}</a:tableStyleId>
              </a:tblPr>
              <a:tblGrid>
                <a:gridCol w="3785191">
                  <a:extLst>
                    <a:ext uri="{9D8B030D-6E8A-4147-A177-3AD203B41FA5}">
                      <a16:colId xmlns="" xmlns:a16="http://schemas.microsoft.com/office/drawing/2014/main" val="3648941987"/>
                    </a:ext>
                  </a:extLst>
                </a:gridCol>
                <a:gridCol w="3785191">
                  <a:extLst>
                    <a:ext uri="{9D8B030D-6E8A-4147-A177-3AD203B41FA5}">
                      <a16:colId xmlns="" xmlns:a16="http://schemas.microsoft.com/office/drawing/2014/main" val="634649429"/>
                    </a:ext>
                  </a:extLst>
                </a:gridCol>
              </a:tblGrid>
              <a:tr h="981416">
                <a:tc>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endParaRPr lang="en-IN" sz="1400" b="1" i="0" u="none" strike="noStrike" cap="none" dirty="0">
                        <a:solidFill>
                          <a:srgbClr val="000000"/>
                        </a:solidFill>
                        <a:effectLst/>
                        <a:latin typeface="Arial"/>
                        <a:ea typeface="Arial"/>
                        <a:cs typeface="Arial"/>
                        <a:sym typeface="Arial"/>
                      </a:endParaRPr>
                    </a:p>
                    <a:p>
                      <a:endParaRPr lang="en-IN" sz="600" b="1" i="0" u="none" strike="noStrike" cap="none" dirty="0">
                        <a:solidFill>
                          <a:srgbClr val="000000"/>
                        </a:solidFill>
                        <a:effectLst/>
                        <a:latin typeface="Arial"/>
                        <a:ea typeface="Arial"/>
                        <a:cs typeface="Arial"/>
                        <a:sym typeface="Arial"/>
                      </a:endParaRPr>
                    </a:p>
                    <a:p>
                      <a:r>
                        <a:rPr lang="en-IN" sz="1600" b="1" i="0" u="none" strike="noStrike" cap="none" dirty="0">
                          <a:solidFill>
                            <a:srgbClr val="000000"/>
                          </a:solidFill>
                          <a:effectLst/>
                          <a:latin typeface="Arial"/>
                          <a:ea typeface="Arial"/>
                          <a:cs typeface="Arial"/>
                          <a:sym typeface="Arial"/>
                        </a:rPr>
                        <a:t>                  Start/End </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118025266"/>
                  </a:ext>
                </a:extLst>
              </a:tr>
              <a:tr h="917302">
                <a:tc>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l">
                        <a:lnSpc>
                          <a:spcPct val="107000"/>
                        </a:lnSpc>
                        <a:spcAft>
                          <a:spcPts val="800"/>
                        </a:spcAft>
                      </a:pPr>
                      <a:r>
                        <a:rPr lang="en-IN" sz="1600" b="1" i="0" u="none" strike="noStrike" cap="none" dirty="0">
                          <a:solidFill>
                            <a:srgbClr val="000000"/>
                          </a:solidFill>
                          <a:effectLst/>
                          <a:latin typeface="Arial"/>
                          <a:ea typeface="Arial"/>
                          <a:cs typeface="Arial"/>
                          <a:sym typeface="Arial"/>
                        </a:rPr>
                        <a:t>                   Arrows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21590" marT="0" marB="0" anchor="ctr"/>
                </a:tc>
                <a:extLst>
                  <a:ext uri="{0D108BD9-81ED-4DB2-BD59-A6C34878D82A}">
                    <a16:rowId xmlns="" xmlns:a16="http://schemas.microsoft.com/office/drawing/2014/main" val="79211963"/>
                  </a:ext>
                </a:extLst>
              </a:tr>
              <a:tr h="954290">
                <a:tc>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r>
                      <a:br>
                        <a:rPr lang="en-IN" sz="18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br>
                      <a:r>
                        <a:rPr lang="en-IN" sz="18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IN" sz="1400" b="1" i="0" u="none" strike="noStrike" cap="none" dirty="0">
                          <a:solidFill>
                            <a:srgbClr val="000000"/>
                          </a:solidFill>
                          <a:effectLst/>
                          <a:latin typeface="Arial"/>
                          <a:ea typeface="Arial"/>
                          <a:cs typeface="Arial"/>
                          <a:sym typeface="Arial"/>
                        </a:rPr>
                        <a:t>Data</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699888220"/>
                  </a:ext>
                </a:extLst>
              </a:tr>
              <a:tr h="899265">
                <a:tc>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400" b="1" i="0" u="none" strike="noStrike" cap="none" dirty="0">
                          <a:solidFill>
                            <a:srgbClr val="000000"/>
                          </a:solidFill>
                          <a:effectLst/>
                          <a:latin typeface="Arial"/>
                          <a:ea typeface="Arial"/>
                          <a:cs typeface="Arial"/>
                          <a:sym typeface="Arial"/>
                        </a:rPr>
                        <a:t>               </a:t>
                      </a:r>
                    </a:p>
                    <a:p>
                      <a:endParaRPr lang="en-IN" sz="700" b="1" i="0" u="none" strike="noStrike" cap="none" dirty="0">
                        <a:solidFill>
                          <a:srgbClr val="000000"/>
                        </a:solidFill>
                        <a:effectLst/>
                        <a:latin typeface="Arial"/>
                        <a:ea typeface="Arial"/>
                        <a:cs typeface="Arial"/>
                        <a:sym typeface="Arial"/>
                      </a:endParaRPr>
                    </a:p>
                    <a:p>
                      <a:r>
                        <a:rPr lang="en-IN" sz="1400" b="1" i="0" u="none" strike="noStrike" cap="none" dirty="0">
                          <a:solidFill>
                            <a:srgbClr val="000000"/>
                          </a:solidFill>
                          <a:effectLst/>
                          <a:latin typeface="Arial"/>
                          <a:ea typeface="Arial"/>
                          <a:cs typeface="Arial"/>
                          <a:sym typeface="Arial"/>
                        </a:rPr>
                        <a:t>                        Process</a:t>
                      </a:r>
                      <a:endPar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txBody>
                  <a:tcPr/>
                </a:tc>
                <a:extLst>
                  <a:ext uri="{0D108BD9-81ED-4DB2-BD59-A6C34878D82A}">
                    <a16:rowId xmlns="" xmlns:a16="http://schemas.microsoft.com/office/drawing/2014/main" val="1701830055"/>
                  </a:ext>
                </a:extLst>
              </a:tr>
              <a:tr h="816201">
                <a:tc>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400" b="1" i="0" u="none" strike="noStrike" cap="none" dirty="0">
                          <a:solidFill>
                            <a:srgbClr val="000000"/>
                          </a:solidFill>
                          <a:effectLst/>
                          <a:latin typeface="Arial"/>
                          <a:ea typeface="Arial"/>
                          <a:cs typeface="Arial"/>
                          <a:sym typeface="Arial"/>
                        </a:rPr>
                        <a:t>          </a:t>
                      </a:r>
                    </a:p>
                    <a:p>
                      <a:r>
                        <a:rPr lang="en-IN" sz="1400" b="1" i="0" u="none" strike="noStrike" cap="none" dirty="0">
                          <a:solidFill>
                            <a:srgbClr val="000000"/>
                          </a:solidFill>
                          <a:effectLst/>
                          <a:latin typeface="Arial"/>
                          <a:ea typeface="Arial"/>
                          <a:cs typeface="Arial"/>
                          <a:sym typeface="Arial"/>
                        </a:rPr>
                        <a:t>                      Decision </a:t>
                      </a:r>
                      <a:endPar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txBody>
                  <a:tcPr/>
                </a:tc>
                <a:extLst>
                  <a:ext uri="{0D108BD9-81ED-4DB2-BD59-A6C34878D82A}">
                    <a16:rowId xmlns="" xmlns:a16="http://schemas.microsoft.com/office/drawing/2014/main" val="2774198914"/>
                  </a:ext>
                </a:extLst>
              </a:tr>
            </a:tbl>
          </a:graphicData>
        </a:graphic>
      </p:graphicFrame>
      <p:sp>
        <p:nvSpPr>
          <p:cNvPr id="5" name="Rectangle: Rounded Corners 4">
            <a:extLst>
              <a:ext uri="{FF2B5EF4-FFF2-40B4-BE49-F238E27FC236}">
                <a16:creationId xmlns="" xmlns:a16="http://schemas.microsoft.com/office/drawing/2014/main" id="{51C54194-A6B7-40AE-BDE8-5821CEA21CEB}"/>
              </a:ext>
            </a:extLst>
          </p:cNvPr>
          <p:cNvSpPr/>
          <p:nvPr/>
        </p:nvSpPr>
        <p:spPr>
          <a:xfrm>
            <a:off x="1704108" y="528781"/>
            <a:ext cx="1513838" cy="5449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ata 5">
            <a:extLst>
              <a:ext uri="{FF2B5EF4-FFF2-40B4-BE49-F238E27FC236}">
                <a16:creationId xmlns="" xmlns:a16="http://schemas.microsoft.com/office/drawing/2014/main" id="{05D57253-D6A1-41F5-8ABE-D46CB808AB72}"/>
              </a:ext>
            </a:extLst>
          </p:cNvPr>
          <p:cNvSpPr/>
          <p:nvPr/>
        </p:nvSpPr>
        <p:spPr>
          <a:xfrm>
            <a:off x="1849117" y="2377209"/>
            <a:ext cx="1368829" cy="554182"/>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Flowchart: Process 6">
            <a:extLst>
              <a:ext uri="{FF2B5EF4-FFF2-40B4-BE49-F238E27FC236}">
                <a16:creationId xmlns="" xmlns:a16="http://schemas.microsoft.com/office/drawing/2014/main" id="{76450326-1DDA-48CE-B611-913906B4BBE1}"/>
              </a:ext>
            </a:extLst>
          </p:cNvPr>
          <p:cNvSpPr/>
          <p:nvPr/>
        </p:nvSpPr>
        <p:spPr>
          <a:xfrm>
            <a:off x="1849117" y="3357996"/>
            <a:ext cx="1457497" cy="54494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8" name="Straight Arrow Connector 7">
            <a:extLst>
              <a:ext uri="{FF2B5EF4-FFF2-40B4-BE49-F238E27FC236}">
                <a16:creationId xmlns="" xmlns:a16="http://schemas.microsoft.com/office/drawing/2014/main" id="{4DA06626-E9A1-4C2C-A943-5B8AF2862FFB}"/>
              </a:ext>
            </a:extLst>
          </p:cNvPr>
          <p:cNvCxnSpPr/>
          <p:nvPr/>
        </p:nvCxnSpPr>
        <p:spPr>
          <a:xfrm>
            <a:off x="1704108" y="1717964"/>
            <a:ext cx="1457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Flowchart: Decision 8">
            <a:extLst>
              <a:ext uri="{FF2B5EF4-FFF2-40B4-BE49-F238E27FC236}">
                <a16:creationId xmlns="" xmlns:a16="http://schemas.microsoft.com/office/drawing/2014/main" id="{81336A88-B2C3-44EE-986A-1E725061A419}"/>
              </a:ext>
            </a:extLst>
          </p:cNvPr>
          <p:cNvSpPr/>
          <p:nvPr/>
        </p:nvSpPr>
        <p:spPr>
          <a:xfrm>
            <a:off x="2085567" y="4119996"/>
            <a:ext cx="1132379" cy="667906"/>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411726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270" r="13090" b="25737"/>
          <a:stretch/>
        </p:blipFill>
        <p:spPr>
          <a:xfrm>
            <a:off x="1670463" y="-104787"/>
            <a:ext cx="4944346" cy="5792227"/>
          </a:xfrm>
          <a:prstGeom prst="rect">
            <a:avLst/>
          </a:prstGeom>
        </p:spPr>
      </p:pic>
    </p:spTree>
    <p:extLst>
      <p:ext uri="{BB962C8B-B14F-4D97-AF65-F5344CB8AC3E}">
        <p14:creationId xmlns:p14="http://schemas.microsoft.com/office/powerpoint/2010/main" val="2849105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4A4039E-17AF-A39A-B99E-B9EF51ACF50B}"/>
              </a:ext>
            </a:extLst>
          </p:cNvPr>
          <p:cNvSpPr txBox="1"/>
          <p:nvPr/>
        </p:nvSpPr>
        <p:spPr>
          <a:xfrm>
            <a:off x="309418" y="116349"/>
            <a:ext cx="4572000" cy="405367"/>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q"/>
            </a:pPr>
            <a:r>
              <a:rPr lang="en-IN" sz="2000" b="1" dirty="0">
                <a:effectLst/>
                <a:uFill>
                  <a:solidFill>
                    <a:srgbClr val="000000"/>
                  </a:solidFill>
                </a:uFill>
                <a:latin typeface="Times New Roman" panose="02020603050405020304" pitchFamily="18" charset="0"/>
                <a:ea typeface="Calibri" panose="020F0502020204030204" pitchFamily="34" charset="0"/>
                <a:cs typeface="Shruti" panose="020B0502040204020203" pitchFamily="34" charset="0"/>
              </a:rPr>
              <a:t>System Flow Diagram for </a:t>
            </a:r>
            <a:r>
              <a:rPr lang="en-IN" sz="2000" b="1" dirty="0">
                <a:uFill>
                  <a:solidFill>
                    <a:srgbClr val="000000"/>
                  </a:solidFill>
                </a:uFill>
                <a:latin typeface="Times New Roman" panose="02020603050405020304" pitchFamily="18" charset="0"/>
                <a:ea typeface="Calibri" panose="020F0502020204030204" pitchFamily="34" charset="0"/>
                <a:cs typeface="Shruti" panose="020B0502040204020203" pitchFamily="34" charset="0"/>
              </a:rPr>
              <a:t>Admin</a:t>
            </a:r>
            <a:endParaRPr lang="en-IN" sz="16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383" t="20300" r="32084" b="30528"/>
          <a:stretch/>
        </p:blipFill>
        <p:spPr>
          <a:xfrm>
            <a:off x="531778" y="188066"/>
            <a:ext cx="8306924" cy="4474725"/>
          </a:xfrm>
          <a:prstGeom prst="rect">
            <a:avLst/>
          </a:prstGeom>
        </p:spPr>
      </p:pic>
    </p:spTree>
    <p:extLst>
      <p:ext uri="{BB962C8B-B14F-4D97-AF65-F5344CB8AC3E}">
        <p14:creationId xmlns:p14="http://schemas.microsoft.com/office/powerpoint/2010/main" val="1506455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821641A9-7509-0E8D-1DE2-B124B2AA98E7}"/>
              </a:ext>
            </a:extLst>
          </p:cNvPr>
          <p:cNvSpPr txBox="1"/>
          <p:nvPr/>
        </p:nvSpPr>
        <p:spPr>
          <a:xfrm>
            <a:off x="309418" y="116349"/>
            <a:ext cx="4572000" cy="405367"/>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q"/>
            </a:pPr>
            <a:r>
              <a:rPr lang="en-IN" sz="2000" b="1" dirty="0">
                <a:effectLst/>
                <a:uFill>
                  <a:solidFill>
                    <a:srgbClr val="000000"/>
                  </a:solidFill>
                </a:uFill>
                <a:latin typeface="Times New Roman" panose="02020603050405020304" pitchFamily="18" charset="0"/>
                <a:ea typeface="Calibri" panose="020F0502020204030204" pitchFamily="34" charset="0"/>
                <a:cs typeface="Shruti" panose="020B0502040204020203" pitchFamily="34" charset="0"/>
              </a:rPr>
              <a:t>System Flow Diagram for </a:t>
            </a:r>
            <a:r>
              <a:rPr lang="en-IN" sz="2000" b="1" dirty="0">
                <a:uFill>
                  <a:solidFill>
                    <a:srgbClr val="000000"/>
                  </a:solidFill>
                </a:uFill>
                <a:latin typeface="Times New Roman" panose="02020603050405020304" pitchFamily="18" charset="0"/>
                <a:ea typeface="Calibri" panose="020F0502020204030204" pitchFamily="34" charset="0"/>
                <a:cs typeface="Shruti" panose="020B0502040204020203" pitchFamily="34" charset="0"/>
              </a:rPr>
              <a:t>User</a:t>
            </a:r>
            <a:endParaRPr lang="en-IN" sz="16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1" y="-1102468"/>
            <a:ext cx="8835023" cy="6245968"/>
          </a:xfrm>
          <a:prstGeom prst="rect">
            <a:avLst/>
          </a:prstGeom>
        </p:spPr>
      </p:pic>
    </p:spTree>
    <p:extLst>
      <p:ext uri="{BB962C8B-B14F-4D97-AF65-F5344CB8AC3E}">
        <p14:creationId xmlns:p14="http://schemas.microsoft.com/office/powerpoint/2010/main" val="25477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31D6F944-DC19-4800-B88E-055F09526F85}"/>
              </a:ext>
            </a:extLst>
          </p:cNvPr>
          <p:cNvSpPr txBox="1"/>
          <p:nvPr/>
        </p:nvSpPr>
        <p:spPr>
          <a:xfrm>
            <a:off x="309418" y="116349"/>
            <a:ext cx="4572000" cy="405367"/>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q"/>
            </a:pPr>
            <a:r>
              <a:rPr lang="en-IN" sz="2000" b="1" dirty="0">
                <a:effectLst/>
                <a:uFill>
                  <a:solidFill>
                    <a:srgbClr val="000000"/>
                  </a:solidFill>
                </a:uFill>
                <a:latin typeface="Times New Roman" panose="02020603050405020304" pitchFamily="18" charset="0"/>
                <a:ea typeface="Calibri" panose="020F0502020204030204" pitchFamily="34" charset="0"/>
                <a:cs typeface="Shruti" panose="020B0502040204020203" pitchFamily="34" charset="0"/>
              </a:rPr>
              <a:t>System Flow Diagram for Visitor</a:t>
            </a:r>
            <a:endParaRPr lang="en-IN" sz="16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3955" t="15508" r="40730" b="24350"/>
          <a:stretch/>
        </p:blipFill>
        <p:spPr>
          <a:xfrm>
            <a:off x="2133599" y="-248621"/>
            <a:ext cx="4701703" cy="5990734"/>
          </a:xfrm>
          <a:prstGeom prst="rect">
            <a:avLst/>
          </a:prstGeom>
        </p:spPr>
      </p:pic>
    </p:spTree>
    <p:extLst>
      <p:ext uri="{BB962C8B-B14F-4D97-AF65-F5344CB8AC3E}">
        <p14:creationId xmlns:p14="http://schemas.microsoft.com/office/powerpoint/2010/main" val="1544807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 xmlns:a16="http://schemas.microsoft.com/office/drawing/2014/main" id="{89C920F6-17CB-0AC3-55D0-C449F649A9C1}"/>
              </a:ext>
            </a:extLst>
          </p:cNvPr>
          <p:cNvSpPr txBox="1"/>
          <p:nvPr/>
        </p:nvSpPr>
        <p:spPr>
          <a:xfrm>
            <a:off x="863600" y="582596"/>
            <a:ext cx="4572000" cy="644728"/>
          </a:xfrm>
          <a:prstGeom prst="rect">
            <a:avLst/>
          </a:prstGeom>
          <a:noFill/>
        </p:spPr>
        <p:txBody>
          <a:bodyPr wrap="square">
            <a:spAutoFit/>
          </a:bodyPr>
          <a:lstStyle/>
          <a:p>
            <a:pPr marL="433070" indent="-342900">
              <a:lnSpc>
                <a:spcPct val="107000"/>
              </a:lnSpc>
              <a:spcAft>
                <a:spcPts val="250"/>
              </a:spcAft>
              <a:buFont typeface="Wingdings" panose="05000000000000000000" pitchFamily="2" charset="2"/>
              <a:buChar char="q"/>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Data Dictionary: -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96520" indent="-6350">
              <a:lnSpc>
                <a:spcPct val="107000"/>
              </a:lnSpc>
              <a:spcAft>
                <a:spcPts val="250"/>
              </a:spcAft>
            </a:pPr>
            <a:r>
              <a:rPr lang="en-IN" sz="1600" b="1" u="none" strike="noStrike" dirty="0">
                <a:effectLst/>
                <a:latin typeface="Times New Roman" panose="02020603050405020304" pitchFamily="18" charset="0"/>
                <a:ea typeface="Calibri" panose="020F0502020204030204" pitchFamily="34" charset="0"/>
                <a:cs typeface="Shruti" panose="020B0502040204020203" pitchFamily="34" charset="0"/>
              </a:rPr>
              <a:t> </a:t>
            </a:r>
            <a:endParaRPr lang="en-IN" sz="1600" dirty="0">
              <a:effectLst/>
              <a:latin typeface="Calibri" panose="020F0502020204030204" pitchFamily="34" charset="0"/>
              <a:ea typeface="Calibri" panose="020F0502020204030204" pitchFamily="34" charset="0"/>
              <a:cs typeface="Shruti" panose="020B0502040204020203" pitchFamily="34" charset="0"/>
            </a:endParaRPr>
          </a:p>
        </p:txBody>
      </p:sp>
      <p:graphicFrame>
        <p:nvGraphicFramePr>
          <p:cNvPr id="19" name="Table 18">
            <a:extLst>
              <a:ext uri="{FF2B5EF4-FFF2-40B4-BE49-F238E27FC236}">
                <a16:creationId xmlns="" xmlns:a16="http://schemas.microsoft.com/office/drawing/2014/main" id="{8F25B22E-0F13-2A0D-9EE0-B6E277134AB5}"/>
              </a:ext>
            </a:extLst>
          </p:cNvPr>
          <p:cNvGraphicFramePr>
            <a:graphicFrameLocks noGrp="1"/>
          </p:cNvGraphicFramePr>
          <p:nvPr>
            <p:extLst>
              <p:ext uri="{D42A27DB-BD31-4B8C-83A1-F6EECF244321}">
                <p14:modId xmlns:p14="http://schemas.microsoft.com/office/powerpoint/2010/main" val="1758163039"/>
              </p:ext>
            </p:extLst>
          </p:nvPr>
        </p:nvGraphicFramePr>
        <p:xfrm>
          <a:off x="863600" y="2035014"/>
          <a:ext cx="7458365" cy="2410604"/>
        </p:xfrm>
        <a:graphic>
          <a:graphicData uri="http://schemas.openxmlformats.org/drawingml/2006/table">
            <a:tbl>
              <a:tblPr firstRow="1" firstCol="1" bandRow="1">
                <a:tableStyleId>{EDAC2B9B-6843-4BD8-A92F-6F78A1A420CC}</a:tableStyleId>
              </a:tblPr>
              <a:tblGrid>
                <a:gridCol w="1336723">
                  <a:extLst>
                    <a:ext uri="{9D8B030D-6E8A-4147-A177-3AD203B41FA5}">
                      <a16:colId xmlns="" xmlns:a16="http://schemas.microsoft.com/office/drawing/2014/main" val="3473984500"/>
                    </a:ext>
                  </a:extLst>
                </a:gridCol>
                <a:gridCol w="1336723">
                  <a:extLst>
                    <a:ext uri="{9D8B030D-6E8A-4147-A177-3AD203B41FA5}">
                      <a16:colId xmlns="" xmlns:a16="http://schemas.microsoft.com/office/drawing/2014/main" val="1963764251"/>
                    </a:ext>
                  </a:extLst>
                </a:gridCol>
                <a:gridCol w="1336723">
                  <a:extLst>
                    <a:ext uri="{9D8B030D-6E8A-4147-A177-3AD203B41FA5}">
                      <a16:colId xmlns="" xmlns:a16="http://schemas.microsoft.com/office/drawing/2014/main" val="394849052"/>
                    </a:ext>
                  </a:extLst>
                </a:gridCol>
                <a:gridCol w="1336723">
                  <a:extLst>
                    <a:ext uri="{9D8B030D-6E8A-4147-A177-3AD203B41FA5}">
                      <a16:colId xmlns="" xmlns:a16="http://schemas.microsoft.com/office/drawing/2014/main" val="1289529404"/>
                    </a:ext>
                  </a:extLst>
                </a:gridCol>
                <a:gridCol w="2111473">
                  <a:extLst>
                    <a:ext uri="{9D8B030D-6E8A-4147-A177-3AD203B41FA5}">
                      <a16:colId xmlns="" xmlns:a16="http://schemas.microsoft.com/office/drawing/2014/main" val="38722977"/>
                    </a:ext>
                  </a:extLst>
                </a:gridCol>
              </a:tblGrid>
              <a:tr h="371861">
                <a:tc>
                  <a:txBody>
                    <a:bodyPr/>
                    <a:lstStyle/>
                    <a:p>
                      <a:pPr algn="l">
                        <a:lnSpc>
                          <a:spcPct val="107000"/>
                        </a:lnSpc>
                        <a:spcAft>
                          <a:spcPts val="800"/>
                        </a:spcAft>
                      </a:pPr>
                      <a:r>
                        <a:rPr lang="en-US" sz="1200" dirty="0">
                          <a:effectLst/>
                        </a:rPr>
                        <a:t>Column name</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Data type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Size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Constraint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Description</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666054799"/>
                  </a:ext>
                </a:extLst>
              </a:tr>
              <a:tr h="410911">
                <a:tc>
                  <a:txBody>
                    <a:bodyPr/>
                    <a:lstStyle/>
                    <a:p>
                      <a:pPr algn="l">
                        <a:lnSpc>
                          <a:spcPct val="107000"/>
                        </a:lnSpc>
                        <a:spcAft>
                          <a:spcPts val="800"/>
                        </a:spcAft>
                      </a:pPr>
                      <a:r>
                        <a:rPr lang="en-US" sz="1200">
                          <a:effectLst/>
                        </a:rPr>
                        <a:t>admin_id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dirty="0">
                          <a:effectLst/>
                        </a:rPr>
                        <a:t>5</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dirty="0">
                          <a:effectLst/>
                        </a:rPr>
                        <a:t>Primary key</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IN" sz="1200" dirty="0">
                          <a:effectLst/>
                        </a:rPr>
                        <a:t>It stores unique id of admin.</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2346138604"/>
                  </a:ext>
                </a:extLst>
              </a:tr>
              <a:tr h="371861">
                <a:tc>
                  <a:txBody>
                    <a:bodyPr/>
                    <a:lstStyle/>
                    <a:p>
                      <a:pPr algn="l">
                        <a:lnSpc>
                          <a:spcPct val="107000"/>
                        </a:lnSpc>
                        <a:spcAft>
                          <a:spcPts val="800"/>
                        </a:spcAft>
                      </a:pPr>
                      <a:r>
                        <a:rPr lang="en-US" sz="1200">
                          <a:effectLst/>
                        </a:rPr>
                        <a:t>admin_name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Varchar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15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dirty="0">
                          <a:effectLst/>
                        </a:rPr>
                        <a:t>Not Null</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It stores name of admin.</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2948360400"/>
                  </a:ext>
                </a:extLst>
              </a:tr>
              <a:tr h="371861">
                <a:tc>
                  <a:txBody>
                    <a:bodyPr/>
                    <a:lstStyle/>
                    <a:p>
                      <a:pPr algn="l">
                        <a:lnSpc>
                          <a:spcPct val="107000"/>
                        </a:lnSpc>
                        <a:spcAft>
                          <a:spcPts val="800"/>
                        </a:spcAft>
                      </a:pPr>
                      <a:r>
                        <a:rPr lang="en-US" sz="1200">
                          <a:effectLst/>
                        </a:rPr>
                        <a:t>admin_email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Varchar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dirty="0">
                          <a:effectLst/>
                        </a:rPr>
                        <a:t>30</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It stores email of admin.</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2538280150"/>
                  </a:ext>
                </a:extLst>
              </a:tr>
              <a:tr h="368722">
                <a:tc>
                  <a:txBody>
                    <a:bodyPr/>
                    <a:lstStyle/>
                    <a:p>
                      <a:pPr algn="l">
                        <a:lnSpc>
                          <a:spcPct val="107000"/>
                        </a:lnSpc>
                        <a:spcAft>
                          <a:spcPts val="800"/>
                        </a:spcAft>
                      </a:pPr>
                      <a:r>
                        <a:rPr lang="en-US" sz="1200">
                          <a:effectLst/>
                        </a:rPr>
                        <a:t>admin_password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Varchar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dirty="0">
                          <a:effectLst/>
                        </a:rPr>
                        <a:t>10</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Unique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It verifies password of admin.</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3747793285"/>
                  </a:ext>
                </a:extLst>
              </a:tr>
              <a:tr h="515388">
                <a:tc>
                  <a:txBody>
                    <a:bodyPr/>
                    <a:lstStyle/>
                    <a:p>
                      <a:pPr algn="l">
                        <a:lnSpc>
                          <a:spcPct val="107000"/>
                        </a:lnSpc>
                        <a:spcAft>
                          <a:spcPts val="800"/>
                        </a:spcAft>
                      </a:pPr>
                      <a:r>
                        <a:rPr lang="en-US" sz="1200">
                          <a:effectLst/>
                        </a:rPr>
                        <a:t>admin_mobile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Number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10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l">
                        <a:lnSpc>
                          <a:spcPct val="107000"/>
                        </a:lnSpc>
                        <a:spcAft>
                          <a:spcPts val="800"/>
                        </a:spcAft>
                      </a:pPr>
                      <a:r>
                        <a:rPr lang="en-US" sz="1200" dirty="0">
                          <a:effectLst/>
                        </a:rPr>
                        <a:t>It stores Mobile number of admin.</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3975591432"/>
                  </a:ext>
                </a:extLst>
              </a:tr>
            </a:tbl>
          </a:graphicData>
        </a:graphic>
      </p:graphicFrame>
      <p:sp>
        <p:nvSpPr>
          <p:cNvPr id="21" name="TextBox 20">
            <a:extLst>
              <a:ext uri="{FF2B5EF4-FFF2-40B4-BE49-F238E27FC236}">
                <a16:creationId xmlns="" xmlns:a16="http://schemas.microsoft.com/office/drawing/2014/main" id="{2F5D5C27-6946-3510-6819-41368A287678}"/>
              </a:ext>
            </a:extLst>
          </p:cNvPr>
          <p:cNvSpPr txBox="1"/>
          <p:nvPr/>
        </p:nvSpPr>
        <p:spPr>
          <a:xfrm>
            <a:off x="863600" y="1228927"/>
            <a:ext cx="4572000" cy="704104"/>
          </a:xfrm>
          <a:prstGeom prst="rect">
            <a:avLst/>
          </a:prstGeom>
          <a:noFill/>
        </p:spPr>
        <p:txBody>
          <a:bodyPr wrap="square">
            <a:spAutoFit/>
          </a:bodyPr>
          <a:lstStyle/>
          <a:p>
            <a:pPr>
              <a:lnSpc>
                <a:spcPct val="107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1600" b="1" dirty="0" err="1">
                <a:effectLst/>
                <a:latin typeface="Times New Roman" panose="02020603050405020304" pitchFamily="18" charset="0"/>
                <a:ea typeface="Calibri" panose="020F0502020204030204" pitchFamily="34" charset="0"/>
                <a:cs typeface="Times New Roman" panose="02020603050405020304" pitchFamily="18" charset="0"/>
              </a:rPr>
              <a:t>tbl_admin</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primary key: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admin_id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9329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 xmlns:a16="http://schemas.microsoft.com/office/drawing/2014/main" id="{A3E1FACE-81DF-3305-59B7-5C5BCD489FCF}"/>
              </a:ext>
            </a:extLst>
          </p:cNvPr>
          <p:cNvGraphicFramePr>
            <a:graphicFrameLocks noGrp="1"/>
          </p:cNvGraphicFramePr>
          <p:nvPr>
            <p:extLst>
              <p:ext uri="{D42A27DB-BD31-4B8C-83A1-F6EECF244321}">
                <p14:modId xmlns:p14="http://schemas.microsoft.com/office/powerpoint/2010/main" val="3432122477"/>
              </p:ext>
            </p:extLst>
          </p:nvPr>
        </p:nvGraphicFramePr>
        <p:xfrm>
          <a:off x="1222897" y="1477812"/>
          <a:ext cx="6559231" cy="3272610"/>
        </p:xfrm>
        <a:graphic>
          <a:graphicData uri="http://schemas.openxmlformats.org/drawingml/2006/table">
            <a:tbl>
              <a:tblPr firstRow="1" firstCol="1" bandRow="1">
                <a:tableStyleId>{EDAC2B9B-6843-4BD8-A92F-6F78A1A420CC}</a:tableStyleId>
              </a:tblPr>
              <a:tblGrid>
                <a:gridCol w="1254414">
                  <a:extLst>
                    <a:ext uri="{9D8B030D-6E8A-4147-A177-3AD203B41FA5}">
                      <a16:colId xmlns="" xmlns:a16="http://schemas.microsoft.com/office/drawing/2014/main" val="1294061981"/>
                    </a:ext>
                  </a:extLst>
                </a:gridCol>
                <a:gridCol w="1035396">
                  <a:extLst>
                    <a:ext uri="{9D8B030D-6E8A-4147-A177-3AD203B41FA5}">
                      <a16:colId xmlns="" xmlns:a16="http://schemas.microsoft.com/office/drawing/2014/main" val="1309217882"/>
                    </a:ext>
                  </a:extLst>
                </a:gridCol>
                <a:gridCol w="1144905">
                  <a:extLst>
                    <a:ext uri="{9D8B030D-6E8A-4147-A177-3AD203B41FA5}">
                      <a16:colId xmlns="" xmlns:a16="http://schemas.microsoft.com/office/drawing/2014/main" val="453870138"/>
                    </a:ext>
                  </a:extLst>
                </a:gridCol>
                <a:gridCol w="1144905">
                  <a:extLst>
                    <a:ext uri="{9D8B030D-6E8A-4147-A177-3AD203B41FA5}">
                      <a16:colId xmlns="" xmlns:a16="http://schemas.microsoft.com/office/drawing/2014/main" val="3797884283"/>
                    </a:ext>
                  </a:extLst>
                </a:gridCol>
                <a:gridCol w="1979611">
                  <a:extLst>
                    <a:ext uri="{9D8B030D-6E8A-4147-A177-3AD203B41FA5}">
                      <a16:colId xmlns="" xmlns:a16="http://schemas.microsoft.com/office/drawing/2014/main" val="1623681637"/>
                    </a:ext>
                  </a:extLst>
                </a:gridCol>
              </a:tblGrid>
              <a:tr h="297212">
                <a:tc>
                  <a:txBody>
                    <a:bodyPr/>
                    <a:lstStyle/>
                    <a:p>
                      <a:pPr>
                        <a:lnSpc>
                          <a:spcPct val="107000"/>
                        </a:lnSpc>
                        <a:spcAft>
                          <a:spcPts val="800"/>
                        </a:spcAft>
                      </a:pPr>
                      <a:r>
                        <a:rPr lang="en-US" sz="1200" dirty="0">
                          <a:effectLst/>
                        </a:rPr>
                        <a:t>Column name</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Data type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Size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Constraint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Description</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3071770125"/>
                  </a:ext>
                </a:extLst>
              </a:tr>
              <a:tr h="297212">
                <a:tc>
                  <a:txBody>
                    <a:bodyPr/>
                    <a:lstStyle/>
                    <a:p>
                      <a:pPr>
                        <a:lnSpc>
                          <a:spcPct val="107000"/>
                        </a:lnSpc>
                        <a:spcAft>
                          <a:spcPts val="800"/>
                        </a:spcAft>
                      </a:pPr>
                      <a:r>
                        <a:rPr lang="en-US" sz="1200">
                          <a:effectLst/>
                        </a:rPr>
                        <a:t>user_id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dirty="0">
                          <a:effectLst/>
                          <a:latin typeface="Arial"/>
                          <a:ea typeface="Calibri" panose="020F0502020204030204" pitchFamily="34" charset="0"/>
                          <a:cs typeface="Arial"/>
                        </a:rPr>
                        <a:t>5</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Primary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IN" sz="1200">
                          <a:effectLst/>
                        </a:rPr>
                        <a:t>It stores unique id of User.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332903122"/>
                  </a:ext>
                </a:extLst>
              </a:tr>
              <a:tr h="297212">
                <a:tc>
                  <a:txBody>
                    <a:bodyPr/>
                    <a:lstStyle/>
                    <a:p>
                      <a:pPr>
                        <a:lnSpc>
                          <a:spcPct val="107000"/>
                        </a:lnSpc>
                        <a:spcAft>
                          <a:spcPts val="800"/>
                        </a:spcAft>
                      </a:pPr>
                      <a:r>
                        <a:rPr lang="en-US" sz="1200">
                          <a:effectLst/>
                        </a:rPr>
                        <a:t>user_name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Varchar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15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It stores Name of user.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2679533000"/>
                  </a:ext>
                </a:extLst>
              </a:tr>
              <a:tr h="297212">
                <a:tc>
                  <a:txBody>
                    <a:bodyPr/>
                    <a:lstStyle/>
                    <a:p>
                      <a:pPr>
                        <a:lnSpc>
                          <a:spcPct val="107000"/>
                        </a:lnSpc>
                        <a:spcAft>
                          <a:spcPts val="800"/>
                        </a:spcAft>
                      </a:pPr>
                      <a:r>
                        <a:rPr lang="en-US" sz="1200">
                          <a:effectLst/>
                        </a:rPr>
                        <a:t>user_gender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Varchar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6</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It stores Gender of user.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2347851866"/>
                  </a:ext>
                </a:extLst>
              </a:tr>
              <a:tr h="594423">
                <a:tc>
                  <a:txBody>
                    <a:bodyPr/>
                    <a:lstStyle/>
                    <a:p>
                      <a:pPr>
                        <a:lnSpc>
                          <a:spcPct val="107000"/>
                        </a:lnSpc>
                        <a:spcAft>
                          <a:spcPts val="800"/>
                        </a:spcAft>
                      </a:pPr>
                      <a:r>
                        <a:rPr lang="en-US" sz="1200">
                          <a:effectLst/>
                        </a:rPr>
                        <a:t>user_dob</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Date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dirty="0">
                          <a:effectLst/>
                        </a:rPr>
                        <a:t>Not Null</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It stores Date of birth of user.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3949143324"/>
                  </a:ext>
                </a:extLst>
              </a:tr>
              <a:tr h="300492">
                <a:tc>
                  <a:txBody>
                    <a:bodyPr/>
                    <a:lstStyle/>
                    <a:p>
                      <a:pPr>
                        <a:lnSpc>
                          <a:spcPct val="107000"/>
                        </a:lnSpc>
                        <a:spcAft>
                          <a:spcPts val="800"/>
                        </a:spcAft>
                      </a:pPr>
                      <a:r>
                        <a:rPr lang="en-US" sz="1200">
                          <a:effectLst/>
                        </a:rPr>
                        <a:t>user_email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Varchar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dirty="0">
                          <a:effectLst/>
                        </a:rPr>
                        <a:t>30</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It stores email of user.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3122625808"/>
                  </a:ext>
                </a:extLst>
              </a:tr>
              <a:tr h="297212">
                <a:tc>
                  <a:txBody>
                    <a:bodyPr/>
                    <a:lstStyle/>
                    <a:p>
                      <a:pPr>
                        <a:lnSpc>
                          <a:spcPct val="107000"/>
                        </a:lnSpc>
                        <a:spcAft>
                          <a:spcPts val="800"/>
                        </a:spcAft>
                      </a:pPr>
                      <a:r>
                        <a:rPr lang="en-US" sz="1200">
                          <a:effectLst/>
                        </a:rPr>
                        <a:t>user_password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Varchar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20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It stores password of user.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1955663261"/>
                  </a:ext>
                </a:extLst>
              </a:tr>
              <a:tr h="594423">
                <a:tc>
                  <a:txBody>
                    <a:bodyPr/>
                    <a:lstStyle/>
                    <a:p>
                      <a:pPr>
                        <a:lnSpc>
                          <a:spcPct val="107000"/>
                        </a:lnSpc>
                        <a:spcAft>
                          <a:spcPts val="800"/>
                        </a:spcAft>
                      </a:pPr>
                      <a:r>
                        <a:rPr lang="en-US" sz="1200">
                          <a:effectLst/>
                        </a:rPr>
                        <a:t>user_mobile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Number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10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Primary key </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It stores mobile number of user.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4201374916"/>
                  </a:ext>
                </a:extLst>
              </a:tr>
              <a:tr h="297212">
                <a:tc>
                  <a:txBody>
                    <a:bodyPr/>
                    <a:lstStyle/>
                    <a:p>
                      <a:pPr>
                        <a:lnSpc>
                          <a:spcPct val="107000"/>
                        </a:lnSpc>
                        <a:spcAft>
                          <a:spcPts val="800"/>
                        </a:spcAft>
                      </a:pPr>
                      <a:r>
                        <a:rPr lang="en-US" sz="1200">
                          <a:effectLst/>
                        </a:rPr>
                        <a:t>user_address</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varchar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150</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dirty="0">
                          <a:effectLst/>
                        </a:rPr>
                        <a:t>It stores address of user.</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1910402866"/>
                  </a:ext>
                </a:extLst>
              </a:tr>
            </a:tbl>
          </a:graphicData>
        </a:graphic>
      </p:graphicFrame>
      <p:sp>
        <p:nvSpPr>
          <p:cNvPr id="16" name="Rectangle 1">
            <a:extLst>
              <a:ext uri="{FF2B5EF4-FFF2-40B4-BE49-F238E27FC236}">
                <a16:creationId xmlns="" xmlns:a16="http://schemas.microsoft.com/office/drawing/2014/main" id="{BCEDACAA-55CF-56AD-9AA0-2010AF25F7EA}"/>
              </a:ext>
            </a:extLst>
          </p:cNvPr>
          <p:cNvSpPr>
            <a:spLocks noChangeArrowheads="1"/>
          </p:cNvSpPr>
          <p:nvPr/>
        </p:nvSpPr>
        <p:spPr bwMode="auto">
          <a:xfrm rot="10800000" flipV="1">
            <a:off x="1222897" y="542064"/>
            <a:ext cx="529901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2. </a:t>
            </a:r>
            <a:r>
              <a:rPr kumimoji="0" lang="en-US" altLang="en-US" sz="1600" b="1" i="0" u="none" strike="noStrike" cap="none" normalizeH="0" baseline="0" dirty="0" err="1">
                <a:ln>
                  <a:noFill/>
                </a:ln>
                <a:effectLst/>
                <a:latin typeface="Times New Roman" panose="02020603050405020304" pitchFamily="18" charset="0"/>
                <a:ea typeface="Calibri" panose="020F0502020204030204" pitchFamily="34" charset="0"/>
                <a:cs typeface="Times New Roman" panose="02020603050405020304" pitchFamily="18" charset="0"/>
              </a:rPr>
              <a:t>tbl_user</a:t>
            </a:r>
            <a:r>
              <a:rPr kumimoji="0" lang="en-US" altLang="en-US" sz="16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primary key: </a:t>
            </a:r>
            <a:r>
              <a:rPr kumimoji="0" lang="en-US" altLang="en-US" sz="1600" b="0" i="0" u="none" strike="noStrike" cap="none" normalizeH="0" baseline="0" dirty="0" err="1">
                <a:ln>
                  <a:noFill/>
                </a:ln>
                <a:effectLst/>
                <a:latin typeface="Times New Roman" panose="02020603050405020304" pitchFamily="18" charset="0"/>
                <a:ea typeface="Calibri" panose="020F0502020204030204" pitchFamily="34" charset="0"/>
                <a:cs typeface="Times New Roman" panose="02020603050405020304" pitchFamily="18" charset="0"/>
              </a:rPr>
              <a:t>user_id</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primary key: </a:t>
            </a:r>
            <a:r>
              <a:rPr kumimoji="0" lang="en-US" altLang="en-US" sz="1600" b="0" i="0" u="none" strike="noStrike" cap="none" normalizeH="0" baseline="0" dirty="0" err="1">
                <a:ln>
                  <a:noFill/>
                </a:ln>
                <a:effectLst/>
                <a:latin typeface="Times New Roman" panose="02020603050405020304" pitchFamily="18" charset="0"/>
                <a:ea typeface="Calibri" panose="020F0502020204030204" pitchFamily="34" charset="0"/>
                <a:cs typeface="Times New Roman" panose="02020603050405020304" pitchFamily="18" charset="0"/>
              </a:rPr>
              <a:t>user_mobile</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4371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 xmlns:a16="http://schemas.microsoft.com/office/drawing/2014/main" id="{304284CF-61B9-8CC3-FC7D-C27CBBAC9A51}"/>
              </a:ext>
            </a:extLst>
          </p:cNvPr>
          <p:cNvGraphicFramePr>
            <a:graphicFrameLocks noGrp="1"/>
          </p:cNvGraphicFramePr>
          <p:nvPr>
            <p:extLst>
              <p:ext uri="{D42A27DB-BD31-4B8C-83A1-F6EECF244321}">
                <p14:modId xmlns:p14="http://schemas.microsoft.com/office/powerpoint/2010/main" val="2653186673"/>
              </p:ext>
            </p:extLst>
          </p:nvPr>
        </p:nvGraphicFramePr>
        <p:xfrm>
          <a:off x="975873" y="1906621"/>
          <a:ext cx="6715462" cy="1264596"/>
        </p:xfrm>
        <a:graphic>
          <a:graphicData uri="http://schemas.openxmlformats.org/drawingml/2006/table">
            <a:tbl>
              <a:tblPr firstRow="1" firstCol="1" bandRow="1">
                <a:tableStyleId>{EDAC2B9B-6843-4BD8-A92F-6F78A1A420CC}</a:tableStyleId>
              </a:tblPr>
              <a:tblGrid>
                <a:gridCol w="1306920">
                  <a:extLst>
                    <a:ext uri="{9D8B030D-6E8A-4147-A177-3AD203B41FA5}">
                      <a16:colId xmlns="" xmlns:a16="http://schemas.microsoft.com/office/drawing/2014/main" val="2211746349"/>
                    </a:ext>
                  </a:extLst>
                </a:gridCol>
                <a:gridCol w="803492">
                  <a:extLst>
                    <a:ext uri="{9D8B030D-6E8A-4147-A177-3AD203B41FA5}">
                      <a16:colId xmlns="" xmlns:a16="http://schemas.microsoft.com/office/drawing/2014/main" val="30787862"/>
                    </a:ext>
                  </a:extLst>
                </a:gridCol>
                <a:gridCol w="1310474">
                  <a:extLst>
                    <a:ext uri="{9D8B030D-6E8A-4147-A177-3AD203B41FA5}">
                      <a16:colId xmlns="" xmlns:a16="http://schemas.microsoft.com/office/drawing/2014/main" val="2142858609"/>
                    </a:ext>
                  </a:extLst>
                </a:gridCol>
                <a:gridCol w="1038225">
                  <a:extLst>
                    <a:ext uri="{9D8B030D-6E8A-4147-A177-3AD203B41FA5}">
                      <a16:colId xmlns="" xmlns:a16="http://schemas.microsoft.com/office/drawing/2014/main" val="2476664100"/>
                    </a:ext>
                  </a:extLst>
                </a:gridCol>
                <a:gridCol w="2256351">
                  <a:extLst>
                    <a:ext uri="{9D8B030D-6E8A-4147-A177-3AD203B41FA5}">
                      <a16:colId xmlns="" xmlns:a16="http://schemas.microsoft.com/office/drawing/2014/main" val="3442405675"/>
                    </a:ext>
                  </a:extLst>
                </a:gridCol>
              </a:tblGrid>
              <a:tr h="421532">
                <a:tc>
                  <a:txBody>
                    <a:bodyPr/>
                    <a:lstStyle/>
                    <a:p>
                      <a:pPr>
                        <a:lnSpc>
                          <a:spcPct val="107000"/>
                        </a:lnSpc>
                        <a:spcAft>
                          <a:spcPts val="800"/>
                        </a:spcAft>
                      </a:pPr>
                      <a:r>
                        <a:rPr lang="en-US" sz="1200" dirty="0">
                          <a:effectLst/>
                        </a:rPr>
                        <a:t>Column name</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Data type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dirty="0">
                          <a:effectLst/>
                        </a:rPr>
                        <a:t>Size</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Constraint</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Description</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3090120506"/>
                  </a:ext>
                </a:extLst>
              </a:tr>
              <a:tr h="421532">
                <a:tc>
                  <a:txBody>
                    <a:bodyPr/>
                    <a:lstStyle/>
                    <a:p>
                      <a:pPr>
                        <a:lnSpc>
                          <a:spcPct val="107000"/>
                        </a:lnSpc>
                        <a:spcAft>
                          <a:spcPts val="800"/>
                        </a:spcAft>
                      </a:pPr>
                      <a:r>
                        <a:rPr lang="en-US" sz="1200">
                          <a:effectLst/>
                        </a:rPr>
                        <a:t>category_id</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dirty="0" err="1">
                          <a:effectLst/>
                        </a:rPr>
                        <a:t>Int</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dirty="0">
                          <a:effectLst/>
                          <a:latin typeface="Arial"/>
                          <a:ea typeface="Calibri" panose="020F0502020204030204" pitchFamily="34" charset="0"/>
                          <a:cs typeface="Arial"/>
                        </a:rPr>
                        <a:t>5</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Primary key</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IN" sz="1200" dirty="0">
                          <a:effectLst/>
                        </a:rPr>
                        <a:t>Category id for categories.</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4268302889"/>
                  </a:ext>
                </a:extLst>
              </a:tr>
              <a:tr h="421532">
                <a:tc>
                  <a:txBody>
                    <a:bodyPr/>
                    <a:lstStyle/>
                    <a:p>
                      <a:pPr>
                        <a:lnSpc>
                          <a:spcPct val="107000"/>
                        </a:lnSpc>
                        <a:spcAft>
                          <a:spcPts val="800"/>
                        </a:spcAft>
                      </a:pPr>
                      <a:r>
                        <a:rPr lang="en-US" sz="1200">
                          <a:effectLst/>
                        </a:rPr>
                        <a:t>category_name</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Varchar</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15</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US" sz="1200">
                          <a:effectLst/>
                        </a:rPr>
                        <a:t>Not Null</a:t>
                      </a:r>
                      <a:endParaRPr lang="en-IN" sz="1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nSpc>
                          <a:spcPct val="107000"/>
                        </a:lnSpc>
                        <a:spcAft>
                          <a:spcPts val="800"/>
                        </a:spcAft>
                      </a:pPr>
                      <a:r>
                        <a:rPr lang="en-IN" sz="1200" dirty="0">
                          <a:effectLst/>
                        </a:rPr>
                        <a:t>Contains name of categories.</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 xmlns:a16="http://schemas.microsoft.com/office/drawing/2014/main" val="3349044916"/>
                  </a:ext>
                </a:extLst>
              </a:tr>
            </a:tbl>
          </a:graphicData>
        </a:graphic>
      </p:graphicFrame>
      <p:sp>
        <p:nvSpPr>
          <p:cNvPr id="16" name="Rectangle 1">
            <a:extLst>
              <a:ext uri="{FF2B5EF4-FFF2-40B4-BE49-F238E27FC236}">
                <a16:creationId xmlns="" xmlns:a16="http://schemas.microsoft.com/office/drawing/2014/main" id="{F47E931C-7419-62D6-E112-1F0CAFD442B4}"/>
              </a:ext>
            </a:extLst>
          </p:cNvPr>
          <p:cNvSpPr>
            <a:spLocks noChangeArrowheads="1"/>
          </p:cNvSpPr>
          <p:nvPr/>
        </p:nvSpPr>
        <p:spPr bwMode="auto">
          <a:xfrm>
            <a:off x="1079635" y="1186775"/>
            <a:ext cx="33972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3. </a:t>
            </a:r>
            <a:r>
              <a:rPr kumimoji="0" lang="en-US" altLang="en-US" sz="1600" b="1" i="0" u="none" strike="noStrike" cap="none" normalizeH="0" baseline="0" dirty="0" err="1">
                <a:ln>
                  <a:noFill/>
                </a:ln>
                <a:effectLst/>
                <a:latin typeface="Times New Roman" panose="02020603050405020304" pitchFamily="18" charset="0"/>
                <a:ea typeface="Calibri" panose="020F0502020204030204" pitchFamily="34" charset="0"/>
                <a:cs typeface="Times New Roman" panose="02020603050405020304" pitchFamily="18" charset="0"/>
              </a:rPr>
              <a:t>tbl_category</a:t>
            </a:r>
            <a:r>
              <a:rPr kumimoji="0" lang="en-US" altLang="en-US" sz="16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primary key: </a:t>
            </a:r>
            <a:r>
              <a:rPr kumimoji="0" lang="en-US" altLang="en-US" sz="1600" b="0" i="0" u="none" strike="noStrike" cap="none" normalizeH="0" baseline="0" dirty="0" err="1">
                <a:ln>
                  <a:noFill/>
                </a:ln>
                <a:effectLst/>
                <a:latin typeface="Times New Roman" panose="02020603050405020304" pitchFamily="18" charset="0"/>
                <a:ea typeface="Calibri" panose="020F0502020204030204" pitchFamily="34" charset="0"/>
                <a:cs typeface="Times New Roman" panose="02020603050405020304" pitchFamily="18" charset="0"/>
              </a:rPr>
              <a:t>category_id</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107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p:cNvSpPr>
            <a:spLocks noChangeArrowheads="1"/>
          </p:cNvSpPr>
          <p:nvPr/>
        </p:nvSpPr>
        <p:spPr bwMode="auto">
          <a:xfrm flipH="1">
            <a:off x="969388" y="782312"/>
            <a:ext cx="337874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4.tbl_product</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primary key: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product_id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foreign key: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category_id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531040806"/>
              </p:ext>
            </p:extLst>
          </p:nvPr>
        </p:nvGraphicFramePr>
        <p:xfrm>
          <a:off x="936356" y="1744493"/>
          <a:ext cx="6784637" cy="2766278"/>
        </p:xfrm>
        <a:graphic>
          <a:graphicData uri="http://schemas.openxmlformats.org/drawingml/2006/table">
            <a:tbl>
              <a:tblPr firstRow="1" firstCol="1" bandRow="1">
                <a:tableStyleId>{EDAC2B9B-6843-4BD8-A92F-6F78A1A420CC}</a:tableStyleId>
              </a:tblPr>
              <a:tblGrid>
                <a:gridCol w="1341866">
                  <a:extLst>
                    <a:ext uri="{9D8B030D-6E8A-4147-A177-3AD203B41FA5}">
                      <a16:colId xmlns="" xmlns:a16="http://schemas.microsoft.com/office/drawing/2014/main" val="20000"/>
                    </a:ext>
                  </a:extLst>
                </a:gridCol>
                <a:gridCol w="918935">
                  <a:extLst>
                    <a:ext uri="{9D8B030D-6E8A-4147-A177-3AD203B41FA5}">
                      <a16:colId xmlns="" xmlns:a16="http://schemas.microsoft.com/office/drawing/2014/main" val="20001"/>
                    </a:ext>
                  </a:extLst>
                </a:gridCol>
                <a:gridCol w="1028346">
                  <a:extLst>
                    <a:ext uri="{9D8B030D-6E8A-4147-A177-3AD203B41FA5}">
                      <a16:colId xmlns="" xmlns:a16="http://schemas.microsoft.com/office/drawing/2014/main" val="20002"/>
                    </a:ext>
                  </a:extLst>
                </a:gridCol>
                <a:gridCol w="1094033">
                  <a:extLst>
                    <a:ext uri="{9D8B030D-6E8A-4147-A177-3AD203B41FA5}">
                      <a16:colId xmlns="" xmlns:a16="http://schemas.microsoft.com/office/drawing/2014/main" val="20003"/>
                    </a:ext>
                  </a:extLst>
                </a:gridCol>
                <a:gridCol w="2401457">
                  <a:extLst>
                    <a:ext uri="{9D8B030D-6E8A-4147-A177-3AD203B41FA5}">
                      <a16:colId xmlns="" xmlns:a16="http://schemas.microsoft.com/office/drawing/2014/main" val="20004"/>
                    </a:ext>
                  </a:extLst>
                </a:gridCol>
              </a:tblGrid>
              <a:tr h="345080">
                <a:tc>
                  <a:txBody>
                    <a:bodyPr/>
                    <a:lstStyle/>
                    <a:p>
                      <a:pPr marL="0" marR="0" indent="0" algn="l">
                        <a:lnSpc>
                          <a:spcPct val="107000"/>
                        </a:lnSpc>
                        <a:spcBef>
                          <a:spcPts val="0"/>
                        </a:spcBef>
                        <a:spcAft>
                          <a:spcPts val="0"/>
                        </a:spcAft>
                      </a:pPr>
                      <a:r>
                        <a:rPr lang="en-IN" sz="1200" dirty="0">
                          <a:effectLst/>
                        </a:rPr>
                        <a:t>Column name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Data type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Size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a:effectLst/>
                        </a:rPr>
                        <a:t>Constraint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Description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0"/>
                  </a:ext>
                </a:extLst>
              </a:tr>
              <a:tr h="336527">
                <a:tc>
                  <a:txBody>
                    <a:bodyPr/>
                    <a:lstStyle/>
                    <a:p>
                      <a:pPr marL="0" marR="0" indent="0" algn="l">
                        <a:lnSpc>
                          <a:spcPct val="107000"/>
                        </a:lnSpc>
                        <a:spcBef>
                          <a:spcPts val="0"/>
                        </a:spcBef>
                        <a:spcAft>
                          <a:spcPts val="0"/>
                        </a:spcAft>
                      </a:pPr>
                      <a:r>
                        <a:rPr lang="en-IN" sz="1200">
                          <a:effectLst/>
                        </a:rPr>
                        <a:t>product_id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dirty="0">
                          <a:effectLst/>
                        </a:rPr>
                        <a:t>5</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p>
                      <a:pPr marL="1270" marR="0" indent="0" algn="l">
                        <a:lnSpc>
                          <a:spcPct val="107000"/>
                        </a:lnSpc>
                        <a:spcBef>
                          <a:spcPts val="0"/>
                        </a:spcBef>
                        <a:spcAft>
                          <a:spcPts val="0"/>
                        </a:spcAft>
                      </a:pP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a:effectLst/>
                        </a:rPr>
                        <a:t>Primary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dirty="0">
                          <a:effectLst/>
                        </a:rPr>
                        <a:t>It stores unique id of Product.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1"/>
                  </a:ext>
                </a:extLst>
              </a:tr>
              <a:tr h="329436">
                <a:tc>
                  <a:txBody>
                    <a:bodyPr/>
                    <a:lstStyle/>
                    <a:p>
                      <a:pPr marL="0" marR="0" indent="0" algn="l">
                        <a:lnSpc>
                          <a:spcPct val="107000"/>
                        </a:lnSpc>
                        <a:spcBef>
                          <a:spcPts val="0"/>
                        </a:spcBef>
                        <a:spcAft>
                          <a:spcPts val="0"/>
                        </a:spcAft>
                      </a:pPr>
                      <a:r>
                        <a:rPr lang="en-IN" sz="1200">
                          <a:effectLst/>
                        </a:rPr>
                        <a:t>product_name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dirty="0" err="1">
                          <a:effectLst/>
                        </a:rPr>
                        <a:t>Varchar</a:t>
                      </a: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20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dirty="0">
                          <a:effectLst/>
                        </a:rPr>
                        <a:t>Not Null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13335" indent="0" algn="l">
                        <a:lnSpc>
                          <a:spcPct val="107000"/>
                        </a:lnSpc>
                        <a:spcBef>
                          <a:spcPts val="0"/>
                        </a:spcBef>
                        <a:spcAft>
                          <a:spcPts val="0"/>
                        </a:spcAft>
                      </a:pPr>
                      <a:r>
                        <a:rPr lang="en-IN" sz="1200" dirty="0">
                          <a:effectLst/>
                        </a:rPr>
                        <a:t>It stores Name of Product.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2"/>
                  </a:ext>
                </a:extLst>
              </a:tr>
              <a:tr h="312965">
                <a:tc>
                  <a:txBody>
                    <a:bodyPr/>
                    <a:lstStyle/>
                    <a:p>
                      <a:pPr marL="0" marR="0" indent="0" algn="l">
                        <a:lnSpc>
                          <a:spcPct val="107000"/>
                        </a:lnSpc>
                        <a:spcBef>
                          <a:spcPts val="0"/>
                        </a:spcBef>
                        <a:spcAft>
                          <a:spcPts val="0"/>
                        </a:spcAft>
                      </a:pPr>
                      <a:r>
                        <a:rPr lang="en-IN" sz="1200">
                          <a:effectLst/>
                        </a:rPr>
                        <a:t>product_details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Text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It stores Details of Product.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3"/>
                  </a:ext>
                </a:extLst>
              </a:tr>
              <a:tr h="304729">
                <a:tc>
                  <a:txBody>
                    <a:bodyPr/>
                    <a:lstStyle/>
                    <a:p>
                      <a:pPr marL="0" marR="0" indent="0" algn="l">
                        <a:lnSpc>
                          <a:spcPct val="107000"/>
                        </a:lnSpc>
                        <a:spcBef>
                          <a:spcPts val="0"/>
                        </a:spcBef>
                        <a:spcAft>
                          <a:spcPts val="0"/>
                        </a:spcAft>
                      </a:pPr>
                      <a:r>
                        <a:rPr lang="en-IN" sz="1200">
                          <a:effectLst/>
                        </a:rPr>
                        <a:t>product_photo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Varchar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80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22225" indent="0" algn="l">
                        <a:lnSpc>
                          <a:spcPct val="107000"/>
                        </a:lnSpc>
                        <a:spcBef>
                          <a:spcPts val="0"/>
                        </a:spcBef>
                        <a:spcAft>
                          <a:spcPts val="0"/>
                        </a:spcAft>
                      </a:pPr>
                      <a:r>
                        <a:rPr lang="en-IN" sz="1200">
                          <a:effectLst/>
                        </a:rPr>
                        <a:t>It stores Photo of Product.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4"/>
                  </a:ext>
                </a:extLst>
              </a:tr>
              <a:tr h="304729">
                <a:tc>
                  <a:txBody>
                    <a:bodyPr/>
                    <a:lstStyle/>
                    <a:p>
                      <a:pPr marL="0" marR="0" indent="0" algn="l">
                        <a:lnSpc>
                          <a:spcPct val="107000"/>
                        </a:lnSpc>
                        <a:spcBef>
                          <a:spcPts val="0"/>
                        </a:spcBef>
                        <a:spcAft>
                          <a:spcPts val="0"/>
                        </a:spcAft>
                      </a:pPr>
                      <a:r>
                        <a:rPr lang="en-IN" sz="1200">
                          <a:effectLst/>
                        </a:rPr>
                        <a:t>product_price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dirty="0">
                          <a:effectLst/>
                        </a:rPr>
                        <a:t>Float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5,2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It stores Price of Product.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5"/>
                  </a:ext>
                </a:extLst>
              </a:tr>
              <a:tr h="304729">
                <a:tc>
                  <a:txBody>
                    <a:bodyPr/>
                    <a:lstStyle/>
                    <a:p>
                      <a:pPr marL="0" marR="0" indent="0" algn="l">
                        <a:lnSpc>
                          <a:spcPct val="107000"/>
                        </a:lnSpc>
                        <a:spcBef>
                          <a:spcPts val="0"/>
                        </a:spcBef>
                        <a:spcAft>
                          <a:spcPts val="0"/>
                        </a:spcAft>
                      </a:pPr>
                      <a:r>
                        <a:rPr lang="en-IN" sz="1200">
                          <a:effectLst/>
                        </a:rPr>
                        <a:t>category_id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dirty="0">
                          <a:effectLst/>
                        </a:rPr>
                        <a:t>5</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p>
                      <a:pPr marL="1270" marR="0" indent="0" algn="l">
                        <a:lnSpc>
                          <a:spcPct val="107000"/>
                        </a:lnSpc>
                        <a:spcBef>
                          <a:spcPts val="0"/>
                        </a:spcBef>
                        <a:spcAft>
                          <a:spcPts val="0"/>
                        </a:spcAft>
                      </a:pP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a:effectLst/>
                        </a:rPr>
                        <a:t>Foreign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It stores Category id of Product.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6"/>
                  </a:ext>
                </a:extLst>
              </a:tr>
              <a:tr h="362381">
                <a:tc>
                  <a:txBody>
                    <a:bodyPr/>
                    <a:lstStyle/>
                    <a:p>
                      <a:pPr marL="0" marR="0" indent="0" algn="l">
                        <a:lnSpc>
                          <a:spcPct val="107000"/>
                        </a:lnSpc>
                        <a:spcBef>
                          <a:spcPts val="0"/>
                        </a:spcBef>
                        <a:spcAft>
                          <a:spcPts val="0"/>
                        </a:spcAft>
                      </a:pPr>
                      <a:r>
                        <a:rPr lang="en-IN" sz="1200" dirty="0" err="1">
                          <a:effectLst/>
                        </a:rPr>
                        <a:t>product_quantity</a:t>
                      </a: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20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19685" indent="0" algn="l">
                        <a:lnSpc>
                          <a:spcPct val="107000"/>
                        </a:lnSpc>
                        <a:spcBef>
                          <a:spcPts val="0"/>
                        </a:spcBef>
                        <a:spcAft>
                          <a:spcPts val="0"/>
                        </a:spcAft>
                      </a:pPr>
                      <a:r>
                        <a:rPr lang="en-IN" sz="1200" dirty="0">
                          <a:effectLst/>
                        </a:rPr>
                        <a:t>It stores product Quantity.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550501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2847565916"/>
              </p:ext>
            </p:extLst>
          </p:nvPr>
        </p:nvGraphicFramePr>
        <p:xfrm>
          <a:off x="940022" y="1940786"/>
          <a:ext cx="6310423" cy="1725133"/>
        </p:xfrm>
        <a:graphic>
          <a:graphicData uri="http://schemas.openxmlformats.org/drawingml/2006/table">
            <a:tbl>
              <a:tblPr firstRow="1" firstCol="1" bandRow="1">
                <a:tableStyleId>{EDAC2B9B-6843-4BD8-A92F-6F78A1A420CC}</a:tableStyleId>
              </a:tblPr>
              <a:tblGrid>
                <a:gridCol w="1167734">
                  <a:extLst>
                    <a:ext uri="{9D8B030D-6E8A-4147-A177-3AD203B41FA5}">
                      <a16:colId xmlns="" xmlns:a16="http://schemas.microsoft.com/office/drawing/2014/main" val="20000"/>
                    </a:ext>
                  </a:extLst>
                </a:gridCol>
                <a:gridCol w="958881">
                  <a:extLst>
                    <a:ext uri="{9D8B030D-6E8A-4147-A177-3AD203B41FA5}">
                      <a16:colId xmlns="" xmlns:a16="http://schemas.microsoft.com/office/drawing/2014/main" val="20001"/>
                    </a:ext>
                  </a:extLst>
                </a:gridCol>
                <a:gridCol w="1040765">
                  <a:extLst>
                    <a:ext uri="{9D8B030D-6E8A-4147-A177-3AD203B41FA5}">
                      <a16:colId xmlns="" xmlns:a16="http://schemas.microsoft.com/office/drawing/2014/main" val="20002"/>
                    </a:ext>
                  </a:extLst>
                </a:gridCol>
                <a:gridCol w="1092835">
                  <a:extLst>
                    <a:ext uri="{9D8B030D-6E8A-4147-A177-3AD203B41FA5}">
                      <a16:colId xmlns="" xmlns:a16="http://schemas.microsoft.com/office/drawing/2014/main" val="20003"/>
                    </a:ext>
                  </a:extLst>
                </a:gridCol>
                <a:gridCol w="2050208">
                  <a:extLst>
                    <a:ext uri="{9D8B030D-6E8A-4147-A177-3AD203B41FA5}">
                      <a16:colId xmlns="" xmlns:a16="http://schemas.microsoft.com/office/drawing/2014/main" val="20004"/>
                    </a:ext>
                  </a:extLst>
                </a:gridCol>
              </a:tblGrid>
              <a:tr h="369604">
                <a:tc>
                  <a:txBody>
                    <a:bodyPr/>
                    <a:lstStyle/>
                    <a:p>
                      <a:pPr marL="0" marR="0" indent="0" algn="l">
                        <a:lnSpc>
                          <a:spcPct val="107000"/>
                        </a:lnSpc>
                        <a:spcBef>
                          <a:spcPts val="0"/>
                        </a:spcBef>
                        <a:spcAft>
                          <a:spcPts val="0"/>
                        </a:spcAft>
                      </a:pPr>
                      <a:r>
                        <a:rPr lang="en-IN" sz="1200" dirty="0">
                          <a:effectLst/>
                        </a:rPr>
                        <a:t>Column name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Data type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Size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Constraint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Description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0"/>
                  </a:ext>
                </a:extLst>
              </a:tr>
              <a:tr h="415094">
                <a:tc>
                  <a:txBody>
                    <a:bodyPr/>
                    <a:lstStyle/>
                    <a:p>
                      <a:pPr marL="0" marR="0" indent="0" algn="l">
                        <a:lnSpc>
                          <a:spcPct val="107000"/>
                        </a:lnSpc>
                        <a:spcBef>
                          <a:spcPts val="0"/>
                        </a:spcBef>
                        <a:spcAft>
                          <a:spcPts val="0"/>
                        </a:spcAft>
                      </a:pPr>
                      <a:r>
                        <a:rPr lang="en-US" altLang="en-US" sz="1200" dirty="0" err="1">
                          <a:solidFill>
                            <a:srgbClr val="000000"/>
                          </a:solidFill>
                          <a:latin typeface="+mj-lt"/>
                          <a:ea typeface="Times New Roman" panose="02020603050405020304" pitchFamily="18" charset="0"/>
                          <a:cs typeface="Times New Roman" panose="02020603050405020304" pitchFamily="18" charset="0"/>
                        </a:rPr>
                        <a:t>wishlist</a:t>
                      </a:r>
                      <a:r>
                        <a:rPr lang="en-IN" sz="1200" dirty="0">
                          <a:effectLst/>
                        </a:rPr>
                        <a:t>_id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US" sz="1200" dirty="0">
                          <a:solidFill>
                            <a:srgbClr val="000000"/>
                          </a:solidFill>
                          <a:effectLst/>
                          <a:latin typeface="Arial"/>
                          <a:ea typeface="Times New Roman" panose="02020603050405020304" pitchFamily="18" charset="0"/>
                          <a:cs typeface="Arial"/>
                        </a:rPr>
                        <a:t>5</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Primary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It stores </a:t>
                      </a:r>
                      <a:r>
                        <a:rPr lang="en-IN" sz="1200" dirty="0" err="1">
                          <a:effectLst/>
                        </a:rPr>
                        <a:t>wishlist</a:t>
                      </a:r>
                      <a:r>
                        <a:rPr lang="en-IN" sz="1200" dirty="0">
                          <a:effectLst/>
                        </a:rPr>
                        <a:t> id.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1"/>
                  </a:ext>
                </a:extLst>
              </a:tr>
              <a:tr h="467446">
                <a:tc>
                  <a:txBody>
                    <a:bodyPr/>
                    <a:lstStyle/>
                    <a:p>
                      <a:pPr marL="0" marR="0" indent="0" algn="l">
                        <a:lnSpc>
                          <a:spcPct val="107000"/>
                        </a:lnSpc>
                        <a:spcBef>
                          <a:spcPts val="0"/>
                        </a:spcBef>
                        <a:spcAft>
                          <a:spcPts val="0"/>
                        </a:spcAft>
                      </a:pPr>
                      <a:r>
                        <a:rPr lang="en-IN" sz="1200" dirty="0" err="1">
                          <a:effectLst/>
                        </a:rPr>
                        <a:t>user_id</a:t>
                      </a: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err="1">
                          <a:effectLst/>
                        </a:rPr>
                        <a:t>Int</a:t>
                      </a: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5</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Foreign</a:t>
                      </a:r>
                      <a:r>
                        <a:rPr lang="en-IN" sz="1200" baseline="0" dirty="0">
                          <a:effectLst/>
                        </a:rPr>
                        <a:t> key</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41910" indent="0" algn="l">
                        <a:lnSpc>
                          <a:spcPct val="107000"/>
                        </a:lnSpc>
                        <a:spcBef>
                          <a:spcPts val="0"/>
                        </a:spcBef>
                        <a:spcAft>
                          <a:spcPts val="0"/>
                        </a:spcAft>
                      </a:pPr>
                      <a:r>
                        <a:rPr lang="en-IN" sz="1200" dirty="0">
                          <a:effectLst/>
                        </a:rPr>
                        <a:t>It stores user id.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2"/>
                  </a:ext>
                </a:extLst>
              </a:tr>
              <a:tr h="472989">
                <a:tc>
                  <a:txBody>
                    <a:bodyPr/>
                    <a:lstStyle/>
                    <a:p>
                      <a:pPr marL="0" marR="0" indent="0" algn="just">
                        <a:lnSpc>
                          <a:spcPct val="107000"/>
                        </a:lnSpc>
                        <a:spcBef>
                          <a:spcPts val="0"/>
                        </a:spcBef>
                        <a:spcAft>
                          <a:spcPts val="0"/>
                        </a:spcAft>
                      </a:pPr>
                      <a:r>
                        <a:rPr lang="en-IN" sz="1200" dirty="0" err="1">
                          <a:effectLst/>
                        </a:rPr>
                        <a:t>product_id</a:t>
                      </a: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err="1">
                          <a:effectLst/>
                        </a:rPr>
                        <a:t>Int</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5</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Foreign</a:t>
                      </a:r>
                      <a:r>
                        <a:rPr lang="en-IN" sz="1200" baseline="0" dirty="0">
                          <a:effectLst/>
                        </a:rPr>
                        <a:t> key</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27305" indent="0" algn="l">
                        <a:lnSpc>
                          <a:spcPct val="107000"/>
                        </a:lnSpc>
                        <a:spcBef>
                          <a:spcPts val="0"/>
                        </a:spcBef>
                        <a:spcAft>
                          <a:spcPts val="0"/>
                        </a:spcAft>
                      </a:pPr>
                      <a:r>
                        <a:rPr lang="en-IN" sz="1200" dirty="0">
                          <a:effectLst/>
                        </a:rPr>
                        <a:t>It</a:t>
                      </a:r>
                      <a:r>
                        <a:rPr lang="en-IN" sz="1200" baseline="0" dirty="0">
                          <a:effectLst/>
                        </a:rPr>
                        <a:t> stores product id.</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3"/>
                  </a:ext>
                </a:extLst>
              </a:tr>
            </a:tbl>
          </a:graphicData>
        </a:graphic>
      </p:graphicFrame>
      <p:sp>
        <p:nvSpPr>
          <p:cNvPr id="16" name="Rectangle 1"/>
          <p:cNvSpPr>
            <a:spLocks noChangeArrowheads="1"/>
          </p:cNvSpPr>
          <p:nvPr/>
        </p:nvSpPr>
        <p:spPr bwMode="auto">
          <a:xfrm>
            <a:off x="1012151" y="659728"/>
            <a:ext cx="282962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ctr"/>
                <a:tab pos="1622425" algn="ctr"/>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ctr"/>
                <a:tab pos="1622425" algn="ctr"/>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ctr"/>
                <a:tab pos="1622425" algn="ctr"/>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ctr"/>
                <a:tab pos="1622425" algn="ctr"/>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ctr"/>
                <a:tab pos="1622425" algn="ctr"/>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ctr"/>
                <a:tab pos="1622425" algn="ctr"/>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ctr"/>
                <a:tab pos="1622425" algn="ctr"/>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ctr"/>
                <a:tab pos="1622425" algn="ctr"/>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ctr"/>
                <a:tab pos="1622425"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ctr"/>
                <a:tab pos="1622425" algn="ctr"/>
              </a:tabLst>
            </a:pPr>
            <a:r>
              <a:rPr lang="en-US" alt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tbl_wishlist</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buClrTx/>
            </a:pPr>
            <a:r>
              <a:rPr kumimoji="0" lang="en-US" altLang="en-US" sz="16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primary key: </a:t>
            </a:r>
            <a:r>
              <a:rPr lang="en-US" alt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wishlist</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0">
              <a:buClrTx/>
            </a:pPr>
            <a:r>
              <a:rPr lang="en-US" altLang="en-US" sz="1600" dirty="0">
                <a:solidFill>
                  <a:srgbClr val="000000"/>
                </a:solidFill>
                <a:latin typeface="Times New Roman" panose="02020603050405020304" pitchFamily="18" charset="0"/>
                <a:cs typeface="Times New Roman" panose="02020603050405020304" pitchFamily="18" charset="0"/>
              </a:rPr>
              <a:t>	           foreign key: </a:t>
            </a:r>
            <a:r>
              <a:rPr lang="en-US" altLang="en-US" sz="1600" dirty="0" err="1">
                <a:solidFill>
                  <a:srgbClr val="000000"/>
                </a:solidFill>
                <a:latin typeface="Times New Roman" panose="02020603050405020304" pitchFamily="18" charset="0"/>
                <a:cs typeface="Times New Roman" panose="02020603050405020304" pitchFamily="18" charset="0"/>
              </a:rPr>
              <a:t>user_id</a:t>
            </a:r>
            <a:endParaRPr lang="en-US" altLang="en-US" sz="1600" dirty="0">
              <a:solidFill>
                <a:srgbClr val="000000"/>
              </a:solidFill>
              <a:latin typeface="Times New Roman" panose="02020603050405020304" pitchFamily="18" charset="0"/>
              <a:cs typeface="Times New Roman" panose="02020603050405020304" pitchFamily="18" charset="0"/>
            </a:endParaRPr>
          </a:p>
          <a:p>
            <a:pPr>
              <a:buClrTx/>
            </a:pPr>
            <a:r>
              <a:rPr lang="en-US" altLang="en-US" sz="1600" dirty="0">
                <a:solidFill>
                  <a:srgbClr val="000000"/>
                </a:solidFill>
                <a:latin typeface="Times New Roman" panose="02020603050405020304" pitchFamily="18" charset="0"/>
                <a:cs typeface="Times New Roman" panose="02020603050405020304" pitchFamily="18" charset="0"/>
              </a:rPr>
              <a:t>           foreign key: </a:t>
            </a:r>
            <a:r>
              <a:rPr lang="en-US" altLang="en-US" sz="1600" dirty="0" err="1">
                <a:solidFill>
                  <a:srgbClr val="000000"/>
                </a:solidFill>
                <a:latin typeface="Times New Roman" panose="02020603050405020304" pitchFamily="18" charset="0"/>
                <a:cs typeface="Times New Roman" panose="02020603050405020304" pitchFamily="18" charset="0"/>
              </a:rPr>
              <a:t>product_id</a:t>
            </a:r>
            <a:endParaRPr lang="en-US" altLang="en-US" sz="1600" dirty="0">
              <a:latin typeface="Times New Roman" panose="02020603050405020304" pitchFamily="18" charset="0"/>
              <a:cs typeface="Times New Roman" panose="02020603050405020304" pitchFamily="18" charset="0"/>
            </a:endParaRPr>
          </a:p>
          <a:p>
            <a:pPr lvl="0">
              <a:buClrTx/>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ctr"/>
                <a:tab pos="1622425" algn="ctr"/>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5892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24087C9-8A40-4B96-9955-151A7F8834AB}"/>
              </a:ext>
            </a:extLst>
          </p:cNvPr>
          <p:cNvSpPr txBox="1"/>
          <p:nvPr/>
        </p:nvSpPr>
        <p:spPr>
          <a:xfrm>
            <a:off x="863600" y="793071"/>
            <a:ext cx="6390640" cy="2816156"/>
          </a:xfrm>
          <a:prstGeom prst="rect">
            <a:avLst/>
          </a:prstGeom>
          <a:noFill/>
        </p:spPr>
        <p:txBody>
          <a:bodyPr wrap="square">
            <a:spAutoFit/>
          </a:bodyPr>
          <a:lstStyle/>
          <a:p>
            <a:pPr marL="650240" lvl="1" indent="-457200" algn="just">
              <a:lnSpc>
                <a:spcPct val="150000"/>
              </a:lnSpc>
              <a:buFont typeface="Wingdings" panose="05000000000000000000" pitchFamily="2" charset="2"/>
              <a:buChar char="q"/>
            </a:pPr>
            <a:r>
              <a:rPr lang="en-US" sz="1800" dirty="0">
                <a:solidFill>
                  <a:srgbClr val="000000"/>
                </a:solidFill>
                <a:latin typeface="Times New Roman Bold"/>
              </a:rPr>
              <a:t>Scope of System:</a:t>
            </a:r>
          </a:p>
          <a:p>
            <a:pPr marL="541338" lvl="1" indent="441325" algn="just">
              <a:lnSpc>
                <a:spcPct val="150000"/>
              </a:lnSpc>
            </a:pPr>
            <a:endParaRPr lang="en-US" sz="1600" dirty="0">
              <a:solidFill>
                <a:srgbClr val="000000"/>
              </a:solidFill>
              <a:latin typeface="Times New Roman Bold"/>
            </a:endParaRPr>
          </a:p>
          <a:p>
            <a:pPr marL="987213" lvl="2" indent="-457200" algn="just">
              <a:lnSpc>
                <a:spcPct val="150000"/>
              </a:lnSpc>
              <a:buFont typeface="Wingdings" panose="05000000000000000000" pitchFamily="2" charset="2"/>
              <a:buChar char="§"/>
            </a:pPr>
            <a:r>
              <a:rPr lang="en-US" sz="1600" dirty="0">
                <a:solidFill>
                  <a:srgbClr val="000000"/>
                </a:solidFill>
                <a:latin typeface="Times New Roman"/>
              </a:rPr>
              <a:t>Simply go to website do sign up and login in our system.</a:t>
            </a:r>
          </a:p>
          <a:p>
            <a:pPr marL="987213" lvl="2" indent="-457200" algn="just">
              <a:lnSpc>
                <a:spcPct val="150000"/>
              </a:lnSpc>
              <a:buFont typeface="Wingdings" panose="05000000000000000000" pitchFamily="2" charset="2"/>
              <a:buChar char="§"/>
            </a:pPr>
            <a:r>
              <a:rPr lang="en-US" sz="1600" dirty="0">
                <a:solidFill>
                  <a:srgbClr val="000000"/>
                </a:solidFill>
                <a:latin typeface="Times New Roman"/>
              </a:rPr>
              <a:t>After that, you can search for gifts, get suggestion and details about trendy fashionable gifts and can purchase anytime at Glorious Gifts.</a:t>
            </a:r>
          </a:p>
          <a:p>
            <a:endParaRPr lang="en-IN" sz="1600" dirty="0"/>
          </a:p>
          <a:p>
            <a:endParaRPr lang="en-IN" dirty="0"/>
          </a:p>
        </p:txBody>
      </p:sp>
    </p:spTree>
    <p:extLst>
      <p:ext uri="{BB962C8B-B14F-4D97-AF65-F5344CB8AC3E}">
        <p14:creationId xmlns:p14="http://schemas.microsoft.com/office/powerpoint/2010/main" val="1047847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844544504"/>
              </p:ext>
            </p:extLst>
          </p:nvPr>
        </p:nvGraphicFramePr>
        <p:xfrm>
          <a:off x="958604" y="2068751"/>
          <a:ext cx="6557563" cy="1987515"/>
        </p:xfrm>
        <a:graphic>
          <a:graphicData uri="http://schemas.openxmlformats.org/drawingml/2006/table">
            <a:tbl>
              <a:tblPr firstRow="1" firstCol="1" bandRow="1">
                <a:tableStyleId>{EDAC2B9B-6843-4BD8-A92F-6F78A1A420CC}</a:tableStyleId>
              </a:tblPr>
              <a:tblGrid>
                <a:gridCol w="1131925">
                  <a:extLst>
                    <a:ext uri="{9D8B030D-6E8A-4147-A177-3AD203B41FA5}">
                      <a16:colId xmlns="" xmlns:a16="http://schemas.microsoft.com/office/drawing/2014/main" val="20000"/>
                    </a:ext>
                  </a:extLst>
                </a:gridCol>
                <a:gridCol w="788518">
                  <a:extLst>
                    <a:ext uri="{9D8B030D-6E8A-4147-A177-3AD203B41FA5}">
                      <a16:colId xmlns="" xmlns:a16="http://schemas.microsoft.com/office/drawing/2014/main" val="20001"/>
                    </a:ext>
                  </a:extLst>
                </a:gridCol>
                <a:gridCol w="1112638">
                  <a:extLst>
                    <a:ext uri="{9D8B030D-6E8A-4147-A177-3AD203B41FA5}">
                      <a16:colId xmlns="" xmlns:a16="http://schemas.microsoft.com/office/drawing/2014/main" val="20002"/>
                    </a:ext>
                  </a:extLst>
                </a:gridCol>
                <a:gridCol w="1129785">
                  <a:extLst>
                    <a:ext uri="{9D8B030D-6E8A-4147-A177-3AD203B41FA5}">
                      <a16:colId xmlns="" xmlns:a16="http://schemas.microsoft.com/office/drawing/2014/main" val="20003"/>
                    </a:ext>
                  </a:extLst>
                </a:gridCol>
                <a:gridCol w="2394697">
                  <a:extLst>
                    <a:ext uri="{9D8B030D-6E8A-4147-A177-3AD203B41FA5}">
                      <a16:colId xmlns="" xmlns:a16="http://schemas.microsoft.com/office/drawing/2014/main" val="20004"/>
                    </a:ext>
                  </a:extLst>
                </a:gridCol>
              </a:tblGrid>
              <a:tr h="403165">
                <a:tc>
                  <a:txBody>
                    <a:bodyPr/>
                    <a:lstStyle/>
                    <a:p>
                      <a:pPr marL="0" marR="0" indent="0" algn="l">
                        <a:lnSpc>
                          <a:spcPct val="107000"/>
                        </a:lnSpc>
                        <a:spcBef>
                          <a:spcPts val="0"/>
                        </a:spcBef>
                        <a:spcAft>
                          <a:spcPts val="0"/>
                        </a:spcAft>
                      </a:pPr>
                      <a:r>
                        <a:rPr lang="en-IN" sz="1200" dirty="0">
                          <a:effectLst/>
                        </a:rPr>
                        <a:t>Column name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Data type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Size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Constraint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Description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0"/>
                  </a:ext>
                </a:extLst>
              </a:tr>
              <a:tr h="316870">
                <a:tc>
                  <a:txBody>
                    <a:bodyPr/>
                    <a:lstStyle/>
                    <a:p>
                      <a:pPr marL="0" marR="0" indent="0" algn="l">
                        <a:lnSpc>
                          <a:spcPct val="107000"/>
                        </a:lnSpc>
                        <a:spcBef>
                          <a:spcPts val="0"/>
                        </a:spcBef>
                        <a:spcAft>
                          <a:spcPts val="0"/>
                        </a:spcAft>
                      </a:pPr>
                      <a:r>
                        <a:rPr lang="en-IN" sz="1200">
                          <a:effectLst/>
                        </a:rPr>
                        <a:t>cart_id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Primary key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It stores Unique cart 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1"/>
                  </a:ext>
                </a:extLst>
              </a:tr>
              <a:tr h="316870">
                <a:tc>
                  <a:txBody>
                    <a:bodyPr/>
                    <a:lstStyle/>
                    <a:p>
                      <a:pPr marL="0" marR="0" indent="0" algn="l">
                        <a:lnSpc>
                          <a:spcPct val="107000"/>
                        </a:lnSpc>
                        <a:spcBef>
                          <a:spcPts val="0"/>
                        </a:spcBef>
                        <a:spcAft>
                          <a:spcPts val="0"/>
                        </a:spcAft>
                      </a:pPr>
                      <a:r>
                        <a:rPr lang="en-IN" sz="1200">
                          <a:effectLst/>
                        </a:rPr>
                        <a:t>product_id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err="1">
                          <a:effectLst/>
                        </a:rPr>
                        <a:t>Int</a:t>
                      </a: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foreign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It stores Id of product.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2"/>
                  </a:ext>
                </a:extLst>
              </a:tr>
              <a:tr h="316870">
                <a:tc>
                  <a:txBody>
                    <a:bodyPr/>
                    <a:lstStyle/>
                    <a:p>
                      <a:pPr marL="0" marR="0" indent="0" algn="l">
                        <a:lnSpc>
                          <a:spcPct val="107000"/>
                        </a:lnSpc>
                        <a:spcBef>
                          <a:spcPts val="0"/>
                        </a:spcBef>
                        <a:spcAft>
                          <a:spcPts val="0"/>
                        </a:spcAft>
                      </a:pPr>
                      <a:r>
                        <a:rPr lang="en-IN" sz="1200">
                          <a:effectLst/>
                        </a:rPr>
                        <a:t>quantity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20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It stores quantity of cart.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3"/>
                  </a:ext>
                </a:extLst>
              </a:tr>
              <a:tr h="316870">
                <a:tc>
                  <a:txBody>
                    <a:bodyPr/>
                    <a:lstStyle/>
                    <a:p>
                      <a:pPr marL="0" marR="0" indent="0" algn="l">
                        <a:lnSpc>
                          <a:spcPct val="107000"/>
                        </a:lnSpc>
                        <a:spcBef>
                          <a:spcPts val="0"/>
                        </a:spcBef>
                        <a:spcAft>
                          <a:spcPts val="0"/>
                        </a:spcAft>
                      </a:pPr>
                      <a:r>
                        <a:rPr lang="en-IN" sz="1200">
                          <a:effectLst/>
                        </a:rPr>
                        <a:t>price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Float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US" sz="1200" dirty="0">
                          <a:solidFill>
                            <a:srgbClr val="000000"/>
                          </a:solidFill>
                          <a:effectLst/>
                          <a:latin typeface="Arial"/>
                          <a:ea typeface="Times New Roman" panose="02020603050405020304" pitchFamily="18" charset="0"/>
                          <a:cs typeface="Arial"/>
                        </a:rPr>
                        <a:t>5,2</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It stores Price of Cart.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4"/>
                  </a:ext>
                </a:extLst>
              </a:tr>
              <a:tr h="316870">
                <a:tc>
                  <a:txBody>
                    <a:bodyPr/>
                    <a:lstStyle/>
                    <a:p>
                      <a:pPr marL="0" marR="0" indent="0" algn="l">
                        <a:lnSpc>
                          <a:spcPct val="107000"/>
                        </a:lnSpc>
                        <a:spcBef>
                          <a:spcPts val="0"/>
                        </a:spcBef>
                        <a:spcAft>
                          <a:spcPts val="0"/>
                        </a:spcAft>
                      </a:pPr>
                      <a:r>
                        <a:rPr lang="en-IN" sz="1200">
                          <a:effectLst/>
                        </a:rPr>
                        <a:t>user_id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Varchar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2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foreign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It stores user id.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5"/>
                  </a:ext>
                </a:extLst>
              </a:tr>
            </a:tbl>
          </a:graphicData>
        </a:graphic>
      </p:graphicFrame>
      <p:sp>
        <p:nvSpPr>
          <p:cNvPr id="16" name="Rectangle 1"/>
          <p:cNvSpPr>
            <a:spLocks noChangeArrowheads="1"/>
          </p:cNvSpPr>
          <p:nvPr/>
        </p:nvSpPr>
        <p:spPr bwMode="auto">
          <a:xfrm>
            <a:off x="1213075" y="917914"/>
            <a:ext cx="3102131"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tbl_cart</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primary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key:cart_id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foreign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key:product_id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foreign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key:user_id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3712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extLst>
              <p:ext uri="{D42A27DB-BD31-4B8C-83A1-F6EECF244321}">
                <p14:modId xmlns:p14="http://schemas.microsoft.com/office/powerpoint/2010/main" val="2021967764"/>
              </p:ext>
            </p:extLst>
          </p:nvPr>
        </p:nvGraphicFramePr>
        <p:xfrm>
          <a:off x="911376" y="1854741"/>
          <a:ext cx="6614237" cy="1759977"/>
        </p:xfrm>
        <a:graphic>
          <a:graphicData uri="http://schemas.openxmlformats.org/drawingml/2006/table">
            <a:tbl>
              <a:tblPr firstRow="1" firstCol="1" bandRow="1">
                <a:tableStyleId>{EDAC2B9B-6843-4BD8-A92F-6F78A1A420CC}</a:tableStyleId>
              </a:tblPr>
              <a:tblGrid>
                <a:gridCol w="1529913">
                  <a:extLst>
                    <a:ext uri="{9D8B030D-6E8A-4147-A177-3AD203B41FA5}">
                      <a16:colId xmlns="" xmlns:a16="http://schemas.microsoft.com/office/drawing/2014/main" val="20000"/>
                    </a:ext>
                  </a:extLst>
                </a:gridCol>
                <a:gridCol w="770057">
                  <a:extLst>
                    <a:ext uri="{9D8B030D-6E8A-4147-A177-3AD203B41FA5}">
                      <a16:colId xmlns="" xmlns:a16="http://schemas.microsoft.com/office/drawing/2014/main" val="20001"/>
                    </a:ext>
                  </a:extLst>
                </a:gridCol>
                <a:gridCol w="963295">
                  <a:extLst>
                    <a:ext uri="{9D8B030D-6E8A-4147-A177-3AD203B41FA5}">
                      <a16:colId xmlns="" xmlns:a16="http://schemas.microsoft.com/office/drawing/2014/main" val="20002"/>
                    </a:ext>
                  </a:extLst>
                </a:gridCol>
                <a:gridCol w="1054735">
                  <a:extLst>
                    <a:ext uri="{9D8B030D-6E8A-4147-A177-3AD203B41FA5}">
                      <a16:colId xmlns="" xmlns:a16="http://schemas.microsoft.com/office/drawing/2014/main" val="20003"/>
                    </a:ext>
                  </a:extLst>
                </a:gridCol>
                <a:gridCol w="2296237">
                  <a:extLst>
                    <a:ext uri="{9D8B030D-6E8A-4147-A177-3AD203B41FA5}">
                      <a16:colId xmlns="" xmlns:a16="http://schemas.microsoft.com/office/drawing/2014/main" val="20004"/>
                    </a:ext>
                  </a:extLst>
                </a:gridCol>
              </a:tblGrid>
              <a:tr h="317673">
                <a:tc>
                  <a:txBody>
                    <a:bodyPr/>
                    <a:lstStyle/>
                    <a:p>
                      <a:pPr marL="1270" marR="0" indent="0" algn="l">
                        <a:lnSpc>
                          <a:spcPct val="107000"/>
                        </a:lnSpc>
                        <a:spcBef>
                          <a:spcPts val="0"/>
                        </a:spcBef>
                        <a:spcAft>
                          <a:spcPts val="0"/>
                        </a:spcAft>
                      </a:pPr>
                      <a:r>
                        <a:rPr lang="en-IN" sz="1200" dirty="0">
                          <a:effectLst/>
                        </a:rPr>
                        <a:t>Column name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a:effectLst/>
                        </a:rPr>
                        <a:t>Data type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dirty="0">
                          <a:effectLst/>
                        </a:rPr>
                        <a:t>Size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a:effectLst/>
                        </a:rPr>
                        <a:t>Constraint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0" marR="0" indent="0" algn="l">
                        <a:lnSpc>
                          <a:spcPct val="107000"/>
                        </a:lnSpc>
                        <a:spcBef>
                          <a:spcPts val="0"/>
                        </a:spcBef>
                        <a:spcAft>
                          <a:spcPts val="0"/>
                        </a:spcAft>
                      </a:pPr>
                      <a:r>
                        <a:rPr lang="en-IN" sz="1200" dirty="0">
                          <a:effectLst/>
                        </a:rPr>
                        <a:t>Description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extLst>
                  <a:ext uri="{0D108BD9-81ED-4DB2-BD59-A6C34878D82A}">
                    <a16:rowId xmlns="" xmlns:a16="http://schemas.microsoft.com/office/drawing/2014/main" val="10000"/>
                  </a:ext>
                </a:extLst>
              </a:tr>
              <a:tr h="334011">
                <a:tc>
                  <a:txBody>
                    <a:bodyPr/>
                    <a:lstStyle/>
                    <a:p>
                      <a:pPr marL="1270" marR="0" indent="0" algn="l">
                        <a:lnSpc>
                          <a:spcPct val="107000"/>
                        </a:lnSpc>
                        <a:spcBef>
                          <a:spcPts val="0"/>
                        </a:spcBef>
                        <a:spcAft>
                          <a:spcPts val="0"/>
                        </a:spcAft>
                      </a:pPr>
                      <a:r>
                        <a:rPr lang="en-IN" sz="1200">
                          <a:effectLst/>
                        </a:rPr>
                        <a:t>order_id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dirty="0">
                          <a:effectLst/>
                        </a:rPr>
                        <a:t>5</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p>
                      <a:pPr marL="1270" marR="0" indent="0" algn="l">
                        <a:lnSpc>
                          <a:spcPct val="107000"/>
                        </a:lnSpc>
                        <a:spcBef>
                          <a:spcPts val="0"/>
                        </a:spcBef>
                        <a:spcAft>
                          <a:spcPts val="0"/>
                        </a:spcAft>
                      </a:pP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a:effectLst/>
                        </a:rPr>
                        <a:t>Primary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0" marR="0" indent="0" algn="l">
                        <a:lnSpc>
                          <a:spcPct val="107000"/>
                        </a:lnSpc>
                        <a:spcBef>
                          <a:spcPts val="0"/>
                        </a:spcBef>
                        <a:spcAft>
                          <a:spcPts val="0"/>
                        </a:spcAft>
                      </a:pPr>
                      <a:r>
                        <a:rPr lang="en-IN" sz="1200">
                          <a:effectLst/>
                        </a:rPr>
                        <a:t>It stores unique id of Order.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extLst>
                  <a:ext uri="{0D108BD9-81ED-4DB2-BD59-A6C34878D82A}">
                    <a16:rowId xmlns="" xmlns:a16="http://schemas.microsoft.com/office/drawing/2014/main" val="10001"/>
                  </a:ext>
                </a:extLst>
              </a:tr>
              <a:tr h="317673">
                <a:tc>
                  <a:txBody>
                    <a:bodyPr/>
                    <a:lstStyle/>
                    <a:p>
                      <a:pPr marL="1270" marR="0" indent="0" algn="l">
                        <a:lnSpc>
                          <a:spcPct val="107000"/>
                        </a:lnSpc>
                        <a:spcBef>
                          <a:spcPts val="0"/>
                        </a:spcBef>
                        <a:spcAft>
                          <a:spcPts val="0"/>
                        </a:spcAft>
                      </a:pPr>
                      <a:r>
                        <a:rPr lang="en-IN" sz="1200" dirty="0" err="1">
                          <a:effectLst/>
                        </a:rPr>
                        <a:t>ordermaster_date</a:t>
                      </a: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a:effectLst/>
                        </a:rPr>
                        <a:t>Date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dirty="0">
                          <a:effectLst/>
                        </a:rPr>
                        <a:t>Not Null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0" marR="0" indent="0" algn="l">
                        <a:lnSpc>
                          <a:spcPct val="107000"/>
                        </a:lnSpc>
                        <a:spcBef>
                          <a:spcPts val="0"/>
                        </a:spcBef>
                        <a:spcAft>
                          <a:spcPts val="0"/>
                        </a:spcAft>
                      </a:pPr>
                      <a:r>
                        <a:rPr lang="en-IN" sz="1200">
                          <a:effectLst/>
                        </a:rPr>
                        <a:t>It stores Order date of order.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extLst>
                  <a:ext uri="{0D108BD9-81ED-4DB2-BD59-A6C34878D82A}">
                    <a16:rowId xmlns="" xmlns:a16="http://schemas.microsoft.com/office/drawing/2014/main" val="10002"/>
                  </a:ext>
                </a:extLst>
              </a:tr>
              <a:tr h="317673">
                <a:tc>
                  <a:txBody>
                    <a:bodyPr/>
                    <a:lstStyle/>
                    <a:p>
                      <a:pPr marL="1270" marR="0" indent="0" algn="l">
                        <a:lnSpc>
                          <a:spcPct val="107000"/>
                        </a:lnSpc>
                        <a:spcBef>
                          <a:spcPts val="0"/>
                        </a:spcBef>
                        <a:spcAft>
                          <a:spcPts val="0"/>
                        </a:spcAft>
                      </a:pPr>
                      <a:r>
                        <a:rPr lang="en-IN" sz="1200">
                          <a:effectLst/>
                        </a:rPr>
                        <a:t>ordermaster_status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a:effectLst/>
                        </a:rPr>
                        <a:t>Varchar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dirty="0">
                          <a:effectLst/>
                        </a:rPr>
                        <a:t>20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0" marR="0" indent="0" algn="l">
                        <a:lnSpc>
                          <a:spcPct val="107000"/>
                        </a:lnSpc>
                        <a:spcBef>
                          <a:spcPts val="0"/>
                        </a:spcBef>
                        <a:spcAft>
                          <a:spcPts val="0"/>
                        </a:spcAft>
                      </a:pPr>
                      <a:r>
                        <a:rPr lang="en-IN" sz="1200">
                          <a:effectLst/>
                        </a:rPr>
                        <a:t>It stores order Status.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extLst>
                  <a:ext uri="{0D108BD9-81ED-4DB2-BD59-A6C34878D82A}">
                    <a16:rowId xmlns="" xmlns:a16="http://schemas.microsoft.com/office/drawing/2014/main" val="10003"/>
                  </a:ext>
                </a:extLst>
              </a:tr>
              <a:tr h="317673">
                <a:tc>
                  <a:txBody>
                    <a:bodyPr/>
                    <a:lstStyle/>
                    <a:p>
                      <a:pPr marL="1270" marR="0" indent="0" algn="l">
                        <a:lnSpc>
                          <a:spcPct val="107000"/>
                        </a:lnSpc>
                        <a:spcBef>
                          <a:spcPts val="0"/>
                        </a:spcBef>
                        <a:spcAft>
                          <a:spcPts val="0"/>
                        </a:spcAft>
                      </a:pPr>
                      <a:r>
                        <a:rPr lang="en-IN" sz="1200">
                          <a:effectLst/>
                        </a:rPr>
                        <a:t>user_id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dirty="0">
                          <a:effectLst/>
                        </a:rPr>
                        <a:t>5</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p>
                      <a:pPr marL="1270" marR="0" indent="0" algn="l">
                        <a:lnSpc>
                          <a:spcPct val="107000"/>
                        </a:lnSpc>
                        <a:spcBef>
                          <a:spcPts val="0"/>
                        </a:spcBef>
                        <a:spcAft>
                          <a:spcPts val="0"/>
                        </a:spcAft>
                      </a:pP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1270" marR="0" indent="0" algn="l">
                        <a:lnSpc>
                          <a:spcPct val="107000"/>
                        </a:lnSpc>
                        <a:spcBef>
                          <a:spcPts val="0"/>
                        </a:spcBef>
                        <a:spcAft>
                          <a:spcPts val="0"/>
                        </a:spcAft>
                      </a:pPr>
                      <a:r>
                        <a:rPr lang="en-IN" sz="1200" dirty="0">
                          <a:effectLst/>
                        </a:rPr>
                        <a:t>Foreign key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tc>
                  <a:txBody>
                    <a:bodyPr/>
                    <a:lstStyle/>
                    <a:p>
                      <a:pPr marL="0" marR="0" indent="0" algn="l">
                        <a:lnSpc>
                          <a:spcPct val="107000"/>
                        </a:lnSpc>
                        <a:spcBef>
                          <a:spcPts val="0"/>
                        </a:spcBef>
                        <a:spcAft>
                          <a:spcPts val="0"/>
                        </a:spcAft>
                      </a:pPr>
                      <a:r>
                        <a:rPr lang="en-IN" sz="1200" dirty="0">
                          <a:effectLst/>
                        </a:rPr>
                        <a:t>It store User id.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0480" marT="12065" marB="0"/>
                </a:tc>
                <a:extLst>
                  <a:ext uri="{0D108BD9-81ED-4DB2-BD59-A6C34878D82A}">
                    <a16:rowId xmlns="" xmlns:a16="http://schemas.microsoft.com/office/drawing/2014/main" val="10004"/>
                  </a:ext>
                </a:extLst>
              </a:tr>
            </a:tbl>
          </a:graphicData>
        </a:graphic>
      </p:graphicFrame>
      <p:sp>
        <p:nvSpPr>
          <p:cNvPr id="18" name="Rectangle 1"/>
          <p:cNvSpPr>
            <a:spLocks noChangeArrowheads="1"/>
          </p:cNvSpPr>
          <p:nvPr/>
        </p:nvSpPr>
        <p:spPr bwMode="auto">
          <a:xfrm>
            <a:off x="969742" y="830732"/>
            <a:ext cx="268535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ctr"/>
                <a:tab pos="1508125" algn="ctr"/>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ctr"/>
                <a:tab pos="1508125" algn="ctr"/>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ctr"/>
                <a:tab pos="1508125" algn="ctr"/>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ctr"/>
                <a:tab pos="1508125" algn="ctr"/>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ctr"/>
                <a:tab pos="1508125" algn="ctr"/>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ctr"/>
                <a:tab pos="1508125" algn="ctr"/>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ctr"/>
                <a:tab pos="1508125" algn="ctr"/>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ctr"/>
                <a:tab pos="1508125" algn="ctr"/>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ctr"/>
                <a:tab pos="1508125"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ctr"/>
                <a:tab pos="1508125" algn="ctr"/>
              </a:tabLst>
            </a:pPr>
            <a:r>
              <a:rPr lang="en-US" alt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7</a:t>
            </a: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6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tbl_ordermaster</a:t>
            </a:r>
            <a:r>
              <a:rPr kumimoji="0" lang="en-US" altLang="en-US" b="1" i="0" u="none" strike="noStrike" cap="none" normalizeH="0" baseline="0" dirty="0">
                <a:ln>
                  <a:noFill/>
                </a:ln>
                <a:solidFill>
                  <a:srgbClr val="000000"/>
                </a:solidFill>
                <a:effectLst/>
                <a:ea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tab pos="457200" algn="ctr"/>
                <a:tab pos="1508125" algn="ctr"/>
              </a:tabLst>
            </a:pPr>
            <a:r>
              <a:rPr lang="en-US" altLang="en-US" b="1" dirty="0">
                <a:solidFill>
                  <a:srgbClr val="000000"/>
                </a:solidFill>
                <a:ea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primary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key:order_id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ctr"/>
                <a:tab pos="1508125" algn="ctr"/>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foreign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key:user_id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ctr"/>
                <a:tab pos="1508125" algn="ctr"/>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ctr"/>
                <a:tab pos="1508125" algn="ctr"/>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9172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p:cNvSpPr>
            <a:spLocks noChangeArrowheads="1"/>
          </p:cNvSpPr>
          <p:nvPr/>
        </p:nvSpPr>
        <p:spPr bwMode="auto">
          <a:xfrm>
            <a:off x="953672" y="856861"/>
            <a:ext cx="387798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8</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tbl_orderdetail</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primary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key:orderdetail_id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foreign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key:order_id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foreign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key:product_id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2873207974"/>
              </p:ext>
            </p:extLst>
          </p:nvPr>
        </p:nvGraphicFramePr>
        <p:xfrm>
          <a:off x="953672" y="2178994"/>
          <a:ext cx="6519779" cy="2096541"/>
        </p:xfrm>
        <a:graphic>
          <a:graphicData uri="http://schemas.openxmlformats.org/drawingml/2006/table">
            <a:tbl>
              <a:tblPr firstRow="1" firstCol="1" bandRow="1">
                <a:tableStyleId>{EDAC2B9B-6843-4BD8-A92F-6F78A1A420CC}</a:tableStyleId>
              </a:tblPr>
              <a:tblGrid>
                <a:gridCol w="1609849">
                  <a:extLst>
                    <a:ext uri="{9D8B030D-6E8A-4147-A177-3AD203B41FA5}">
                      <a16:colId xmlns="" xmlns:a16="http://schemas.microsoft.com/office/drawing/2014/main" val="20000"/>
                    </a:ext>
                  </a:extLst>
                </a:gridCol>
                <a:gridCol w="759971">
                  <a:extLst>
                    <a:ext uri="{9D8B030D-6E8A-4147-A177-3AD203B41FA5}">
                      <a16:colId xmlns="" xmlns:a16="http://schemas.microsoft.com/office/drawing/2014/main" val="20001"/>
                    </a:ext>
                  </a:extLst>
                </a:gridCol>
                <a:gridCol w="949960">
                  <a:extLst>
                    <a:ext uri="{9D8B030D-6E8A-4147-A177-3AD203B41FA5}">
                      <a16:colId xmlns="" xmlns:a16="http://schemas.microsoft.com/office/drawing/2014/main" val="20002"/>
                    </a:ext>
                  </a:extLst>
                </a:gridCol>
                <a:gridCol w="1047115">
                  <a:extLst>
                    <a:ext uri="{9D8B030D-6E8A-4147-A177-3AD203B41FA5}">
                      <a16:colId xmlns="" xmlns:a16="http://schemas.microsoft.com/office/drawing/2014/main" val="20003"/>
                    </a:ext>
                  </a:extLst>
                </a:gridCol>
                <a:gridCol w="2152884">
                  <a:extLst>
                    <a:ext uri="{9D8B030D-6E8A-4147-A177-3AD203B41FA5}">
                      <a16:colId xmlns="" xmlns:a16="http://schemas.microsoft.com/office/drawing/2014/main" val="20004"/>
                    </a:ext>
                  </a:extLst>
                </a:gridCol>
              </a:tblGrid>
              <a:tr h="346979">
                <a:tc>
                  <a:txBody>
                    <a:bodyPr/>
                    <a:lstStyle/>
                    <a:p>
                      <a:pPr marL="0" marR="0" indent="0" algn="l">
                        <a:lnSpc>
                          <a:spcPct val="107000"/>
                        </a:lnSpc>
                        <a:spcBef>
                          <a:spcPts val="0"/>
                        </a:spcBef>
                        <a:spcAft>
                          <a:spcPts val="0"/>
                        </a:spcAft>
                      </a:pPr>
                      <a:r>
                        <a:rPr lang="en-IN" sz="1200" dirty="0">
                          <a:effectLst/>
                        </a:rPr>
                        <a:t>Column name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Data type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Size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Constraint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Description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0"/>
                  </a:ext>
                </a:extLst>
              </a:tr>
              <a:tr h="346979">
                <a:tc>
                  <a:txBody>
                    <a:bodyPr/>
                    <a:lstStyle/>
                    <a:p>
                      <a:pPr marL="0" marR="0" indent="0" algn="l">
                        <a:lnSpc>
                          <a:spcPct val="107000"/>
                        </a:lnSpc>
                        <a:spcBef>
                          <a:spcPts val="0"/>
                        </a:spcBef>
                        <a:spcAft>
                          <a:spcPts val="0"/>
                        </a:spcAft>
                      </a:pPr>
                      <a:r>
                        <a:rPr lang="en-IN" sz="1200">
                          <a:effectLst/>
                        </a:rPr>
                        <a:t>orderdetail_id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Primary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It stores detail of order.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1"/>
                  </a:ext>
                </a:extLst>
              </a:tr>
              <a:tr h="346979">
                <a:tc>
                  <a:txBody>
                    <a:bodyPr/>
                    <a:lstStyle/>
                    <a:p>
                      <a:pPr marL="0" marR="0" indent="0" algn="l">
                        <a:lnSpc>
                          <a:spcPct val="107000"/>
                        </a:lnSpc>
                        <a:spcBef>
                          <a:spcPts val="0"/>
                        </a:spcBef>
                        <a:spcAft>
                          <a:spcPts val="0"/>
                        </a:spcAft>
                      </a:pPr>
                      <a:r>
                        <a:rPr lang="en-IN" sz="1200">
                          <a:effectLst/>
                        </a:rPr>
                        <a:t>order_id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Foreign key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It stores Order 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2"/>
                  </a:ext>
                </a:extLst>
              </a:tr>
              <a:tr h="346979">
                <a:tc>
                  <a:txBody>
                    <a:bodyPr/>
                    <a:lstStyle/>
                    <a:p>
                      <a:pPr marL="0" marR="0" indent="0" algn="l">
                        <a:lnSpc>
                          <a:spcPct val="107000"/>
                        </a:lnSpc>
                        <a:spcBef>
                          <a:spcPts val="0"/>
                        </a:spcBef>
                        <a:spcAft>
                          <a:spcPts val="0"/>
                        </a:spcAft>
                      </a:pPr>
                      <a:r>
                        <a:rPr lang="en-IN" sz="1200">
                          <a:effectLst/>
                        </a:rPr>
                        <a:t>product_id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Foreign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It stores id of Product.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3"/>
                  </a:ext>
                </a:extLst>
              </a:tr>
              <a:tr h="361646">
                <a:tc>
                  <a:txBody>
                    <a:bodyPr/>
                    <a:lstStyle/>
                    <a:p>
                      <a:pPr marL="0" marR="0" indent="0" algn="l">
                        <a:lnSpc>
                          <a:spcPct val="107000"/>
                        </a:lnSpc>
                        <a:spcBef>
                          <a:spcPts val="0"/>
                        </a:spcBef>
                        <a:spcAft>
                          <a:spcPts val="0"/>
                        </a:spcAft>
                      </a:pPr>
                      <a:r>
                        <a:rPr lang="en-IN" sz="1200">
                          <a:effectLst/>
                        </a:rPr>
                        <a:t>product_price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Float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5,2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Not</a:t>
                      </a:r>
                      <a:r>
                        <a:rPr lang="en-IN" sz="1200" baseline="0" dirty="0">
                          <a:effectLst/>
                        </a:rPr>
                        <a:t> Null</a:t>
                      </a: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It stores Price of orderdetail.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4"/>
                  </a:ext>
                </a:extLst>
              </a:tr>
              <a:tr h="346979">
                <a:tc>
                  <a:txBody>
                    <a:bodyPr/>
                    <a:lstStyle/>
                    <a:p>
                      <a:pPr marL="0" marR="0" indent="0" algn="l">
                        <a:lnSpc>
                          <a:spcPct val="107000"/>
                        </a:lnSpc>
                        <a:spcBef>
                          <a:spcPts val="0"/>
                        </a:spcBef>
                        <a:spcAft>
                          <a:spcPts val="0"/>
                        </a:spcAft>
                      </a:pPr>
                      <a:r>
                        <a:rPr lang="en-IN" sz="1200">
                          <a:effectLst/>
                        </a:rPr>
                        <a:t>Orderdetail_quantity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20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It stores quantity.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643105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ChangeArrowheads="1"/>
          </p:cNvSpPr>
          <p:nvPr/>
        </p:nvSpPr>
        <p:spPr bwMode="auto">
          <a:xfrm>
            <a:off x="947598" y="804623"/>
            <a:ext cx="4575024"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9</a:t>
            </a: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6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tbl_shipping</a:t>
            </a: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primary key: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shipping_id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foreign key: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user_mobile</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foreign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key:order_id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417562492"/>
              </p:ext>
            </p:extLst>
          </p:nvPr>
        </p:nvGraphicFramePr>
        <p:xfrm>
          <a:off x="849096" y="1994090"/>
          <a:ext cx="6609726" cy="2225201"/>
        </p:xfrm>
        <a:graphic>
          <a:graphicData uri="http://schemas.openxmlformats.org/drawingml/2006/table">
            <a:tbl>
              <a:tblPr firstRow="1" firstCol="1" bandRow="1">
                <a:tableStyleId>{EDAC2B9B-6843-4BD8-A92F-6F78A1A420CC}</a:tableStyleId>
              </a:tblPr>
              <a:tblGrid>
                <a:gridCol w="1337335">
                  <a:extLst>
                    <a:ext uri="{9D8B030D-6E8A-4147-A177-3AD203B41FA5}">
                      <a16:colId xmlns="" xmlns:a16="http://schemas.microsoft.com/office/drawing/2014/main" val="20000"/>
                    </a:ext>
                  </a:extLst>
                </a:gridCol>
                <a:gridCol w="900405">
                  <a:extLst>
                    <a:ext uri="{9D8B030D-6E8A-4147-A177-3AD203B41FA5}">
                      <a16:colId xmlns="" xmlns:a16="http://schemas.microsoft.com/office/drawing/2014/main" val="20001"/>
                    </a:ext>
                  </a:extLst>
                </a:gridCol>
                <a:gridCol w="995045">
                  <a:extLst>
                    <a:ext uri="{9D8B030D-6E8A-4147-A177-3AD203B41FA5}">
                      <a16:colId xmlns="" xmlns:a16="http://schemas.microsoft.com/office/drawing/2014/main" val="20002"/>
                    </a:ext>
                  </a:extLst>
                </a:gridCol>
                <a:gridCol w="1021898">
                  <a:extLst>
                    <a:ext uri="{9D8B030D-6E8A-4147-A177-3AD203B41FA5}">
                      <a16:colId xmlns="" xmlns:a16="http://schemas.microsoft.com/office/drawing/2014/main" val="20003"/>
                    </a:ext>
                  </a:extLst>
                </a:gridCol>
                <a:gridCol w="2355043">
                  <a:extLst>
                    <a:ext uri="{9D8B030D-6E8A-4147-A177-3AD203B41FA5}">
                      <a16:colId xmlns="" xmlns:a16="http://schemas.microsoft.com/office/drawing/2014/main" val="20004"/>
                    </a:ext>
                  </a:extLst>
                </a:gridCol>
              </a:tblGrid>
              <a:tr h="298215">
                <a:tc>
                  <a:txBody>
                    <a:bodyPr/>
                    <a:lstStyle/>
                    <a:p>
                      <a:pPr marL="1270" marR="0" indent="0" algn="l">
                        <a:lnSpc>
                          <a:spcPct val="107000"/>
                        </a:lnSpc>
                        <a:spcBef>
                          <a:spcPts val="0"/>
                        </a:spcBef>
                        <a:spcAft>
                          <a:spcPts val="0"/>
                        </a:spcAft>
                      </a:pPr>
                      <a:r>
                        <a:rPr lang="en-IN" sz="1200" dirty="0">
                          <a:effectLst/>
                        </a:rPr>
                        <a:t>Column name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Data type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Size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dirty="0">
                          <a:effectLst/>
                        </a:rPr>
                        <a:t>Constraint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0" marR="0" indent="0" algn="l">
                        <a:lnSpc>
                          <a:spcPct val="107000"/>
                        </a:lnSpc>
                        <a:spcBef>
                          <a:spcPts val="0"/>
                        </a:spcBef>
                        <a:spcAft>
                          <a:spcPts val="0"/>
                        </a:spcAft>
                      </a:pPr>
                      <a:r>
                        <a:rPr lang="en-IN" sz="1200">
                          <a:effectLst/>
                        </a:rPr>
                        <a:t>Description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0"/>
                  </a:ext>
                </a:extLst>
              </a:tr>
              <a:tr h="288767">
                <a:tc>
                  <a:txBody>
                    <a:bodyPr/>
                    <a:lstStyle/>
                    <a:p>
                      <a:pPr marL="1270"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IN" sz="1200" dirty="0" err="1">
                          <a:effectLst/>
                        </a:rPr>
                        <a:t>shipping_id</a:t>
                      </a:r>
                      <a:endParaRPr lang="en-IN" sz="1200" dirty="0">
                        <a:effectLst/>
                      </a:endParaRPr>
                    </a:p>
                  </a:txBody>
                  <a:tcPr marL="67310" marR="31750" marT="12065" marB="0"/>
                </a:tc>
                <a:tc>
                  <a:txBody>
                    <a:bodyPr/>
                    <a:lstStyle/>
                    <a:p>
                      <a:pPr marL="1270" marR="0" indent="0" algn="l">
                        <a:lnSpc>
                          <a:spcPct val="107000"/>
                        </a:lnSpc>
                        <a:spcBef>
                          <a:spcPts val="0"/>
                        </a:spcBef>
                        <a:spcAft>
                          <a:spcPts val="0"/>
                        </a:spcAft>
                      </a:pPr>
                      <a:r>
                        <a:rPr lang="en-US" sz="1200" dirty="0" err="1">
                          <a:solidFill>
                            <a:srgbClr val="000000"/>
                          </a:solidFill>
                          <a:effectLst/>
                          <a:latin typeface="Arial"/>
                          <a:ea typeface="Times New Roman" panose="02020603050405020304" pitchFamily="18" charset="0"/>
                          <a:cs typeface="Arial"/>
                        </a:rPr>
                        <a:t>Int</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IN" sz="1200" dirty="0">
                          <a:effectLst/>
                        </a:rPr>
                        <a:t>primary key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0"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IN" sz="1200" dirty="0">
                          <a:effectLst/>
                        </a:rPr>
                        <a:t>It store shipping id. </a:t>
                      </a:r>
                      <a:endParaRPr lang="en-IN" sz="100" dirty="0">
                        <a:solidFill>
                          <a:srgbClr val="000000"/>
                        </a:solidFill>
                        <a:effectLst/>
                        <a:latin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1"/>
                  </a:ext>
                </a:extLst>
              </a:tr>
              <a:tr h="335089">
                <a:tc>
                  <a:txBody>
                    <a:bodyPr/>
                    <a:lstStyle/>
                    <a:p>
                      <a:pPr marL="1270" marR="0" indent="0" algn="l">
                        <a:lnSpc>
                          <a:spcPct val="107000"/>
                        </a:lnSpc>
                        <a:spcBef>
                          <a:spcPts val="0"/>
                        </a:spcBef>
                        <a:spcAft>
                          <a:spcPts val="0"/>
                        </a:spcAft>
                      </a:pPr>
                      <a:r>
                        <a:rPr lang="en-IN" sz="1200" dirty="0" err="1">
                          <a:effectLst/>
                        </a:rPr>
                        <a:t>user_mobile</a:t>
                      </a: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Number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10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dirty="0">
                          <a:effectLst/>
                        </a:rPr>
                        <a:t>Foreign key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0" marR="0" indent="0" algn="l">
                        <a:lnSpc>
                          <a:spcPct val="107000"/>
                        </a:lnSpc>
                        <a:spcBef>
                          <a:spcPts val="0"/>
                        </a:spcBef>
                        <a:spcAft>
                          <a:spcPts val="0"/>
                        </a:spcAft>
                      </a:pPr>
                      <a:r>
                        <a:rPr lang="en-IN" sz="1200" dirty="0">
                          <a:effectLst/>
                        </a:rPr>
                        <a:t>It stores mobile number of user.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2"/>
                  </a:ext>
                </a:extLst>
              </a:tr>
              <a:tr h="325783">
                <a:tc>
                  <a:txBody>
                    <a:bodyPr/>
                    <a:lstStyle/>
                    <a:p>
                      <a:pPr marL="1270" marR="0" indent="0" algn="l">
                        <a:lnSpc>
                          <a:spcPct val="107000"/>
                        </a:lnSpc>
                        <a:spcBef>
                          <a:spcPts val="0"/>
                        </a:spcBef>
                        <a:spcAft>
                          <a:spcPts val="0"/>
                        </a:spcAft>
                      </a:pPr>
                      <a:r>
                        <a:rPr lang="en-IN" sz="1200">
                          <a:effectLst/>
                        </a:rPr>
                        <a:t>shipping_address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Text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0" marR="0" indent="0" algn="l">
                        <a:lnSpc>
                          <a:spcPct val="107000"/>
                        </a:lnSpc>
                        <a:spcBef>
                          <a:spcPts val="0"/>
                        </a:spcBef>
                        <a:spcAft>
                          <a:spcPts val="0"/>
                        </a:spcAft>
                      </a:pPr>
                      <a:r>
                        <a:rPr lang="en-IN" sz="1200">
                          <a:effectLst/>
                        </a:rPr>
                        <a:t>It stores address of Shipping.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3"/>
                  </a:ext>
                </a:extLst>
              </a:tr>
              <a:tr h="298215">
                <a:tc>
                  <a:txBody>
                    <a:bodyPr/>
                    <a:lstStyle/>
                    <a:p>
                      <a:pPr marL="1270"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IN" sz="1200" dirty="0" err="1">
                          <a:effectLst/>
                        </a:rPr>
                        <a:t>shipping_name</a:t>
                      </a: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US" sz="1200" dirty="0" err="1">
                          <a:solidFill>
                            <a:srgbClr val="000000"/>
                          </a:solidFill>
                          <a:effectLst/>
                          <a:latin typeface="Arial"/>
                          <a:ea typeface="Times New Roman" panose="02020603050405020304" pitchFamily="18" charset="0"/>
                          <a:cs typeface="Arial"/>
                        </a:rPr>
                        <a:t>Varchar</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US" sz="1200" dirty="0">
                          <a:solidFill>
                            <a:srgbClr val="000000"/>
                          </a:solidFill>
                          <a:effectLst/>
                          <a:latin typeface="Arial"/>
                          <a:ea typeface="Times New Roman" panose="02020603050405020304" pitchFamily="18" charset="0"/>
                          <a:cs typeface="Arial"/>
                        </a:rPr>
                        <a:t>25</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IN" sz="1200" dirty="0">
                          <a:effectLst/>
                        </a:rPr>
                        <a:t>primary key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0" marR="0" indent="0" algn="l">
                        <a:lnSpc>
                          <a:spcPct val="107000"/>
                        </a:lnSpc>
                        <a:spcBef>
                          <a:spcPts val="0"/>
                        </a:spcBef>
                        <a:spcAft>
                          <a:spcPts val="0"/>
                        </a:spcAft>
                      </a:pPr>
                      <a:r>
                        <a:rPr lang="en-IN" sz="1200" dirty="0">
                          <a:effectLst/>
                        </a:rPr>
                        <a:t>It stores name of Shipping. </a:t>
                      </a:r>
                    </a:p>
                  </a:txBody>
                  <a:tcPr marL="67310" marR="31750" marT="12065" marB="0"/>
                </a:tc>
                <a:extLst>
                  <a:ext uri="{0D108BD9-81ED-4DB2-BD59-A6C34878D82A}">
                    <a16:rowId xmlns="" xmlns:a16="http://schemas.microsoft.com/office/drawing/2014/main" val="10004"/>
                  </a:ext>
                </a:extLst>
              </a:tr>
              <a:tr h="334733">
                <a:tc>
                  <a:txBody>
                    <a:bodyPr/>
                    <a:lstStyle/>
                    <a:p>
                      <a:pPr marL="1270" marR="0" indent="0" algn="l">
                        <a:lnSpc>
                          <a:spcPct val="107000"/>
                        </a:lnSpc>
                        <a:spcBef>
                          <a:spcPts val="0"/>
                        </a:spcBef>
                        <a:spcAft>
                          <a:spcPts val="0"/>
                        </a:spcAft>
                      </a:pPr>
                      <a:r>
                        <a:rPr lang="en-IN" sz="1200">
                          <a:effectLst/>
                        </a:rPr>
                        <a:t>order_id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a:effectLst/>
                        </a:rPr>
                        <a:t>Foreign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0" marR="0" indent="0" algn="l">
                        <a:lnSpc>
                          <a:spcPct val="107000"/>
                        </a:lnSpc>
                        <a:spcBef>
                          <a:spcPts val="0"/>
                        </a:spcBef>
                        <a:spcAft>
                          <a:spcPts val="0"/>
                        </a:spcAft>
                      </a:pPr>
                      <a:r>
                        <a:rPr lang="en-IN" sz="1200">
                          <a:effectLst/>
                        </a:rPr>
                        <a:t>It stores unique id of Order.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5"/>
                  </a:ext>
                </a:extLst>
              </a:tr>
              <a:tr h="344399">
                <a:tc>
                  <a:txBody>
                    <a:bodyPr/>
                    <a:lstStyle/>
                    <a:p>
                      <a:pPr marL="1270" marR="0" indent="0" algn="l">
                        <a:lnSpc>
                          <a:spcPct val="107000"/>
                        </a:lnSpc>
                        <a:spcBef>
                          <a:spcPts val="0"/>
                        </a:spcBef>
                        <a:spcAft>
                          <a:spcPts val="0"/>
                        </a:spcAft>
                      </a:pPr>
                      <a:r>
                        <a:rPr lang="en-IN" sz="1200">
                          <a:effectLst/>
                        </a:rPr>
                        <a:t>shipping_date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r>
                        <a:rPr lang="en-IN" sz="1200">
                          <a:effectLst/>
                        </a:rPr>
                        <a:t>date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270" marR="0" indent="0" algn="l">
                        <a:lnSpc>
                          <a:spcPct val="107000"/>
                        </a:lnSpc>
                        <a:spcBef>
                          <a:spcPts val="0"/>
                        </a:spcBef>
                        <a:spcAft>
                          <a:spcPts val="0"/>
                        </a:spcAft>
                      </a:pP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1905"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tc>
                  <a:txBody>
                    <a:bodyPr/>
                    <a:lstStyle/>
                    <a:p>
                      <a:pPr marL="0" marR="33020" indent="0" algn="l">
                        <a:lnSpc>
                          <a:spcPct val="107000"/>
                        </a:lnSpc>
                        <a:spcBef>
                          <a:spcPts val="0"/>
                        </a:spcBef>
                        <a:spcAft>
                          <a:spcPts val="0"/>
                        </a:spcAft>
                      </a:pPr>
                      <a:r>
                        <a:rPr lang="en-IN" sz="1200" dirty="0">
                          <a:effectLst/>
                        </a:rPr>
                        <a:t>It stores date of Shipping.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7310" marR="31750" marT="12065" marB="0"/>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290173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810661894"/>
              </p:ext>
            </p:extLst>
          </p:nvPr>
        </p:nvGraphicFramePr>
        <p:xfrm>
          <a:off x="719846" y="1930676"/>
          <a:ext cx="6685510" cy="2103062"/>
        </p:xfrm>
        <a:graphic>
          <a:graphicData uri="http://schemas.openxmlformats.org/drawingml/2006/table">
            <a:tbl>
              <a:tblPr firstRow="1" firstCol="1" bandRow="1">
                <a:tableStyleId>{EDAC2B9B-6843-4BD8-A92F-6F78A1A420CC}</a:tableStyleId>
              </a:tblPr>
              <a:tblGrid>
                <a:gridCol w="1419604">
                  <a:extLst>
                    <a:ext uri="{9D8B030D-6E8A-4147-A177-3AD203B41FA5}">
                      <a16:colId xmlns="" xmlns:a16="http://schemas.microsoft.com/office/drawing/2014/main" val="20000"/>
                    </a:ext>
                  </a:extLst>
                </a:gridCol>
                <a:gridCol w="821074">
                  <a:extLst>
                    <a:ext uri="{9D8B030D-6E8A-4147-A177-3AD203B41FA5}">
                      <a16:colId xmlns="" xmlns:a16="http://schemas.microsoft.com/office/drawing/2014/main" val="20001"/>
                    </a:ext>
                  </a:extLst>
                </a:gridCol>
                <a:gridCol w="1000019">
                  <a:extLst>
                    <a:ext uri="{9D8B030D-6E8A-4147-A177-3AD203B41FA5}">
                      <a16:colId xmlns="" xmlns:a16="http://schemas.microsoft.com/office/drawing/2014/main" val="20002"/>
                    </a:ext>
                  </a:extLst>
                </a:gridCol>
                <a:gridCol w="1073036">
                  <a:extLst>
                    <a:ext uri="{9D8B030D-6E8A-4147-A177-3AD203B41FA5}">
                      <a16:colId xmlns="" xmlns:a16="http://schemas.microsoft.com/office/drawing/2014/main" val="20003"/>
                    </a:ext>
                  </a:extLst>
                </a:gridCol>
                <a:gridCol w="2371777">
                  <a:extLst>
                    <a:ext uri="{9D8B030D-6E8A-4147-A177-3AD203B41FA5}">
                      <a16:colId xmlns="" xmlns:a16="http://schemas.microsoft.com/office/drawing/2014/main" val="20004"/>
                    </a:ext>
                  </a:extLst>
                </a:gridCol>
              </a:tblGrid>
              <a:tr h="320348">
                <a:tc>
                  <a:txBody>
                    <a:bodyPr/>
                    <a:lstStyle/>
                    <a:p>
                      <a:pPr marL="0" marR="0" indent="0" algn="l">
                        <a:lnSpc>
                          <a:spcPct val="107000"/>
                        </a:lnSpc>
                        <a:spcBef>
                          <a:spcPts val="0"/>
                        </a:spcBef>
                        <a:spcAft>
                          <a:spcPts val="0"/>
                        </a:spcAft>
                      </a:pPr>
                      <a:r>
                        <a:rPr lang="en-IN" sz="1200" dirty="0">
                          <a:effectLst/>
                        </a:rPr>
                        <a:t>Column name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Data type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Size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dirty="0">
                          <a:effectLst/>
                        </a:rPr>
                        <a:t>Constraint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Description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extLst>
                  <a:ext uri="{0D108BD9-81ED-4DB2-BD59-A6C34878D82A}">
                    <a16:rowId xmlns="" xmlns:a16="http://schemas.microsoft.com/office/drawing/2014/main" val="10000"/>
                  </a:ext>
                </a:extLst>
              </a:tr>
              <a:tr h="362485">
                <a:tc>
                  <a:txBody>
                    <a:bodyPr/>
                    <a:lstStyle/>
                    <a:p>
                      <a:pPr marL="0" marR="0" indent="0" algn="l">
                        <a:lnSpc>
                          <a:spcPct val="107000"/>
                        </a:lnSpc>
                        <a:spcBef>
                          <a:spcPts val="0"/>
                        </a:spcBef>
                        <a:spcAft>
                          <a:spcPts val="0"/>
                        </a:spcAft>
                      </a:pPr>
                      <a:r>
                        <a:rPr lang="en-IN" sz="1200">
                          <a:effectLst/>
                        </a:rPr>
                        <a:t>payment_id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dirty="0">
                          <a:effectLst/>
                        </a:rPr>
                        <a:t>Primary key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It stores unique id of Payment.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extLst>
                  <a:ext uri="{0D108BD9-81ED-4DB2-BD59-A6C34878D82A}">
                    <a16:rowId xmlns="" xmlns:a16="http://schemas.microsoft.com/office/drawing/2014/main" val="10001"/>
                  </a:ext>
                </a:extLst>
              </a:tr>
              <a:tr h="359961">
                <a:tc>
                  <a:txBody>
                    <a:bodyPr/>
                    <a:lstStyle/>
                    <a:p>
                      <a:pPr marL="0" marR="0" indent="0" algn="l">
                        <a:lnSpc>
                          <a:spcPct val="107000"/>
                        </a:lnSpc>
                        <a:spcBef>
                          <a:spcPts val="0"/>
                        </a:spcBef>
                        <a:spcAft>
                          <a:spcPts val="0"/>
                        </a:spcAft>
                      </a:pPr>
                      <a:r>
                        <a:rPr lang="en-IN" sz="1200">
                          <a:effectLst/>
                        </a:rPr>
                        <a:t>user_id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dirty="0">
                          <a:effectLst/>
                        </a:rPr>
                        <a:t>Foreign key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dirty="0">
                          <a:effectLst/>
                        </a:rPr>
                        <a:t>It stores unique id of User.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extLst>
                  <a:ext uri="{0D108BD9-81ED-4DB2-BD59-A6C34878D82A}">
                    <a16:rowId xmlns="" xmlns:a16="http://schemas.microsoft.com/office/drawing/2014/main" val="10002"/>
                  </a:ext>
                </a:extLst>
              </a:tr>
              <a:tr h="369960">
                <a:tc>
                  <a:txBody>
                    <a:bodyPr/>
                    <a:lstStyle/>
                    <a:p>
                      <a:pPr marL="0" marR="0" indent="0" algn="just">
                        <a:lnSpc>
                          <a:spcPct val="107000"/>
                        </a:lnSpc>
                        <a:spcBef>
                          <a:spcPts val="0"/>
                        </a:spcBef>
                        <a:spcAft>
                          <a:spcPts val="0"/>
                        </a:spcAft>
                      </a:pPr>
                      <a:r>
                        <a:rPr lang="en-IN" sz="1200">
                          <a:effectLst/>
                        </a:rPr>
                        <a:t>payment_method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Varchar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dirty="0">
                          <a:effectLst/>
                        </a:rPr>
                        <a:t>30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dirty="0">
                          <a:effectLst/>
                        </a:rPr>
                        <a:t>Not Null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6985" indent="0" algn="l">
                        <a:lnSpc>
                          <a:spcPct val="107000"/>
                        </a:lnSpc>
                        <a:spcBef>
                          <a:spcPts val="0"/>
                        </a:spcBef>
                        <a:spcAft>
                          <a:spcPts val="0"/>
                        </a:spcAft>
                      </a:pPr>
                      <a:r>
                        <a:rPr lang="en-IN" sz="1200">
                          <a:effectLst/>
                        </a:rPr>
                        <a:t>It stores payment method.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extLst>
                  <a:ext uri="{0D108BD9-81ED-4DB2-BD59-A6C34878D82A}">
                    <a16:rowId xmlns="" xmlns:a16="http://schemas.microsoft.com/office/drawing/2014/main" val="10003"/>
                  </a:ext>
                </a:extLst>
              </a:tr>
              <a:tr h="369960">
                <a:tc>
                  <a:txBody>
                    <a:bodyPr/>
                    <a:lstStyle/>
                    <a:p>
                      <a:pPr marL="0" marR="0" indent="0" algn="just">
                        <a:lnSpc>
                          <a:spcPct val="107000"/>
                        </a:lnSpc>
                        <a:spcBef>
                          <a:spcPts val="0"/>
                        </a:spcBef>
                        <a:spcAft>
                          <a:spcPts val="0"/>
                        </a:spcAft>
                      </a:pPr>
                      <a:r>
                        <a:rPr lang="en-IN" sz="1200">
                          <a:effectLst/>
                        </a:rPr>
                        <a:t>payment_amount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Float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dirty="0">
                          <a:effectLst/>
                        </a:rPr>
                        <a:t>20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It stores total amount to be paid.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extLst>
                  <a:ext uri="{0D108BD9-81ED-4DB2-BD59-A6C34878D82A}">
                    <a16:rowId xmlns="" xmlns:a16="http://schemas.microsoft.com/office/drawing/2014/main" val="10004"/>
                  </a:ext>
                </a:extLst>
              </a:tr>
              <a:tr h="320348">
                <a:tc>
                  <a:txBody>
                    <a:bodyPr/>
                    <a:lstStyle/>
                    <a:p>
                      <a:pPr marL="0" marR="0" indent="0" algn="l">
                        <a:lnSpc>
                          <a:spcPct val="107000"/>
                        </a:lnSpc>
                        <a:spcBef>
                          <a:spcPts val="0"/>
                        </a:spcBef>
                        <a:spcAft>
                          <a:spcPts val="0"/>
                        </a:spcAft>
                      </a:pPr>
                      <a:r>
                        <a:rPr lang="en-IN" sz="1200">
                          <a:effectLst/>
                        </a:rPr>
                        <a:t>order_id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US" sz="1200" dirty="0">
                          <a:solidFill>
                            <a:srgbClr val="000000"/>
                          </a:solidFill>
                          <a:effectLst/>
                          <a:latin typeface="Arial"/>
                          <a:ea typeface="Times New Roman" panose="02020603050405020304" pitchFamily="18" charset="0"/>
                          <a:cs typeface="Arial"/>
                        </a:rPr>
                        <a:t>5</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a:effectLst/>
                        </a:rPr>
                        <a:t>Foreign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tc>
                  <a:txBody>
                    <a:bodyPr/>
                    <a:lstStyle/>
                    <a:p>
                      <a:pPr marL="0" marR="0" indent="0" algn="l">
                        <a:lnSpc>
                          <a:spcPct val="107000"/>
                        </a:lnSpc>
                        <a:spcBef>
                          <a:spcPts val="0"/>
                        </a:spcBef>
                        <a:spcAft>
                          <a:spcPts val="0"/>
                        </a:spcAft>
                      </a:pPr>
                      <a:r>
                        <a:rPr lang="en-IN" sz="1200" dirty="0">
                          <a:effectLst/>
                        </a:rPr>
                        <a:t>It stores Order id.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1750" marT="12065" marB="0"/>
                </a:tc>
                <a:extLst>
                  <a:ext uri="{0D108BD9-81ED-4DB2-BD59-A6C34878D82A}">
                    <a16:rowId xmlns="" xmlns:a16="http://schemas.microsoft.com/office/drawing/2014/main" val="10005"/>
                  </a:ext>
                </a:extLst>
              </a:tr>
            </a:tbl>
          </a:graphicData>
        </a:graphic>
      </p:graphicFrame>
      <p:sp>
        <p:nvSpPr>
          <p:cNvPr id="16" name="Rectangle 1"/>
          <p:cNvSpPr>
            <a:spLocks noChangeArrowheads="1"/>
          </p:cNvSpPr>
          <p:nvPr/>
        </p:nvSpPr>
        <p:spPr bwMode="auto">
          <a:xfrm>
            <a:off x="894944" y="771649"/>
            <a:ext cx="329128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10</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tbl_payment</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primary key: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payment_id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foreign key: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foreign key: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order_id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3690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ChangeArrowheads="1"/>
          </p:cNvSpPr>
          <p:nvPr/>
        </p:nvSpPr>
        <p:spPr bwMode="auto">
          <a:xfrm>
            <a:off x="927370" y="850986"/>
            <a:ext cx="368883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408363" algn="ctr"/>
              </a:tabLst>
              <a:defRPr>
                <a:solidFill>
                  <a:schemeClr val="tx1"/>
                </a:solidFill>
                <a:latin typeface="Arial" panose="020B0604020202020204" pitchFamily="34" charset="0"/>
              </a:defRPr>
            </a:lvl1pPr>
            <a:lvl2pPr marL="457200" eaLnBrk="0" fontAlgn="base" hangingPunct="0">
              <a:spcBef>
                <a:spcPct val="0"/>
              </a:spcBef>
              <a:spcAft>
                <a:spcPct val="0"/>
              </a:spcAft>
              <a:tabLst>
                <a:tab pos="3408363" algn="ctr"/>
              </a:tabLst>
              <a:defRPr>
                <a:solidFill>
                  <a:schemeClr val="tx1"/>
                </a:solidFill>
                <a:latin typeface="Arial" panose="020B0604020202020204" pitchFamily="34" charset="0"/>
              </a:defRPr>
            </a:lvl2pPr>
            <a:lvl3pPr marL="914400" eaLnBrk="0" fontAlgn="base" hangingPunct="0">
              <a:spcBef>
                <a:spcPct val="0"/>
              </a:spcBef>
              <a:spcAft>
                <a:spcPct val="0"/>
              </a:spcAft>
              <a:tabLst>
                <a:tab pos="3408363" algn="ctr"/>
              </a:tabLst>
              <a:defRPr>
                <a:solidFill>
                  <a:schemeClr val="tx1"/>
                </a:solidFill>
                <a:latin typeface="Arial" panose="020B0604020202020204" pitchFamily="34" charset="0"/>
              </a:defRPr>
            </a:lvl3pPr>
            <a:lvl4pPr marL="1371600" eaLnBrk="0" fontAlgn="base" hangingPunct="0">
              <a:spcBef>
                <a:spcPct val="0"/>
              </a:spcBef>
              <a:spcAft>
                <a:spcPct val="0"/>
              </a:spcAft>
              <a:tabLst>
                <a:tab pos="3408363" algn="ctr"/>
              </a:tabLst>
              <a:defRPr>
                <a:solidFill>
                  <a:schemeClr val="tx1"/>
                </a:solidFill>
                <a:latin typeface="Arial" panose="020B0604020202020204" pitchFamily="34" charset="0"/>
              </a:defRPr>
            </a:lvl4pPr>
            <a:lvl5pPr marL="1828800" eaLnBrk="0" fontAlgn="base" hangingPunct="0">
              <a:spcBef>
                <a:spcPct val="0"/>
              </a:spcBef>
              <a:spcAft>
                <a:spcPct val="0"/>
              </a:spcAft>
              <a:tabLst>
                <a:tab pos="3408363" algn="ctr"/>
              </a:tabLst>
              <a:defRPr>
                <a:solidFill>
                  <a:schemeClr val="tx1"/>
                </a:solidFill>
                <a:latin typeface="Arial" panose="020B0604020202020204" pitchFamily="34" charset="0"/>
              </a:defRPr>
            </a:lvl5pPr>
            <a:lvl6pPr marL="2286000" eaLnBrk="0" fontAlgn="base" hangingPunct="0">
              <a:spcBef>
                <a:spcPct val="0"/>
              </a:spcBef>
              <a:spcAft>
                <a:spcPct val="0"/>
              </a:spcAft>
              <a:tabLst>
                <a:tab pos="3408363" algn="ctr"/>
              </a:tabLst>
              <a:defRPr>
                <a:solidFill>
                  <a:schemeClr val="tx1"/>
                </a:solidFill>
                <a:latin typeface="Arial" panose="020B0604020202020204" pitchFamily="34" charset="0"/>
              </a:defRPr>
            </a:lvl6pPr>
            <a:lvl7pPr marL="2743200" eaLnBrk="0" fontAlgn="base" hangingPunct="0">
              <a:spcBef>
                <a:spcPct val="0"/>
              </a:spcBef>
              <a:spcAft>
                <a:spcPct val="0"/>
              </a:spcAft>
              <a:tabLst>
                <a:tab pos="3408363" algn="ctr"/>
              </a:tabLst>
              <a:defRPr>
                <a:solidFill>
                  <a:schemeClr val="tx1"/>
                </a:solidFill>
                <a:latin typeface="Arial" panose="020B0604020202020204" pitchFamily="34" charset="0"/>
              </a:defRPr>
            </a:lvl7pPr>
            <a:lvl8pPr marL="3200400" eaLnBrk="0" fontAlgn="base" hangingPunct="0">
              <a:spcBef>
                <a:spcPct val="0"/>
              </a:spcBef>
              <a:spcAft>
                <a:spcPct val="0"/>
              </a:spcAft>
              <a:tabLst>
                <a:tab pos="3408363" algn="ctr"/>
              </a:tabLst>
              <a:defRPr>
                <a:solidFill>
                  <a:schemeClr val="tx1"/>
                </a:solidFill>
                <a:latin typeface="Arial" panose="020B0604020202020204" pitchFamily="34" charset="0"/>
              </a:defRPr>
            </a:lvl8pPr>
            <a:lvl9pPr marL="3657600" eaLnBrk="0" fontAlgn="base" hangingPunct="0">
              <a:spcBef>
                <a:spcPct val="0"/>
              </a:spcBef>
              <a:spcAft>
                <a:spcPct val="0"/>
              </a:spcAft>
              <a:tabLst>
                <a:tab pos="3408363"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408363" algn="ctr"/>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a:t>
            </a:r>
            <a:r>
              <a:rPr kumimoji="0" lang="en-US" altLang="en-US" sz="16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tbl_feedback</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408363" algn="ctr"/>
              </a:tabLst>
            </a:pPr>
            <a:r>
              <a:rPr lang="en-US" alt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primary key: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feedback_id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tab pos="3408363" algn="ctr"/>
              </a:tabLst>
            </a:pPr>
            <a:r>
              <a:rPr lang="en-US" alt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foreign key: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tab pos="3408363" algn="ctr"/>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foreign key: </a:t>
            </a:r>
            <a:r>
              <a:rPr kumimoji="0" lang="en-US" altLang="en-US" sz="16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product_id</a:t>
            </a:r>
            <a:r>
              <a:rPr kumimoji="0" lang="en-US" altLang="en-US" sz="16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408363" algn="ctr"/>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229678965"/>
              </p:ext>
            </p:extLst>
          </p:nvPr>
        </p:nvGraphicFramePr>
        <p:xfrm>
          <a:off x="707510" y="2094689"/>
          <a:ext cx="6808728" cy="2140894"/>
        </p:xfrm>
        <a:graphic>
          <a:graphicData uri="http://schemas.openxmlformats.org/drawingml/2006/table">
            <a:tbl>
              <a:tblPr firstRow="1" firstCol="1" bandRow="1">
                <a:tableStyleId>{EDAC2B9B-6843-4BD8-A92F-6F78A1A420CC}</a:tableStyleId>
              </a:tblPr>
              <a:tblGrid>
                <a:gridCol w="1322328">
                  <a:extLst>
                    <a:ext uri="{9D8B030D-6E8A-4147-A177-3AD203B41FA5}">
                      <a16:colId xmlns="" xmlns:a16="http://schemas.microsoft.com/office/drawing/2014/main" val="20000"/>
                    </a:ext>
                  </a:extLst>
                </a:gridCol>
                <a:gridCol w="863342">
                  <a:extLst>
                    <a:ext uri="{9D8B030D-6E8A-4147-A177-3AD203B41FA5}">
                      <a16:colId xmlns="" xmlns:a16="http://schemas.microsoft.com/office/drawing/2014/main" val="20001"/>
                    </a:ext>
                  </a:extLst>
                </a:gridCol>
                <a:gridCol w="1019810">
                  <a:extLst>
                    <a:ext uri="{9D8B030D-6E8A-4147-A177-3AD203B41FA5}">
                      <a16:colId xmlns="" xmlns:a16="http://schemas.microsoft.com/office/drawing/2014/main" val="20002"/>
                    </a:ext>
                  </a:extLst>
                </a:gridCol>
                <a:gridCol w="1083945">
                  <a:extLst>
                    <a:ext uri="{9D8B030D-6E8A-4147-A177-3AD203B41FA5}">
                      <a16:colId xmlns="" xmlns:a16="http://schemas.microsoft.com/office/drawing/2014/main" val="20003"/>
                    </a:ext>
                  </a:extLst>
                </a:gridCol>
                <a:gridCol w="2519303">
                  <a:extLst>
                    <a:ext uri="{9D8B030D-6E8A-4147-A177-3AD203B41FA5}">
                      <a16:colId xmlns="" xmlns:a16="http://schemas.microsoft.com/office/drawing/2014/main" val="20004"/>
                    </a:ext>
                  </a:extLst>
                </a:gridCol>
              </a:tblGrid>
              <a:tr h="331549">
                <a:tc>
                  <a:txBody>
                    <a:bodyPr/>
                    <a:lstStyle/>
                    <a:p>
                      <a:pPr marL="0" marR="0" indent="0" algn="l">
                        <a:lnSpc>
                          <a:spcPct val="107000"/>
                        </a:lnSpc>
                        <a:spcBef>
                          <a:spcPts val="0"/>
                        </a:spcBef>
                        <a:spcAft>
                          <a:spcPts val="0"/>
                        </a:spcAft>
                      </a:pPr>
                      <a:r>
                        <a:rPr lang="en-IN" sz="1200" dirty="0">
                          <a:effectLst/>
                        </a:rPr>
                        <a:t>Column name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Data type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Size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Constraint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Description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0"/>
                  </a:ext>
                </a:extLst>
              </a:tr>
              <a:tr h="373996">
                <a:tc>
                  <a:txBody>
                    <a:bodyPr/>
                    <a:lstStyle/>
                    <a:p>
                      <a:pPr marL="0" marR="0" indent="0" algn="l">
                        <a:lnSpc>
                          <a:spcPct val="107000"/>
                        </a:lnSpc>
                        <a:spcBef>
                          <a:spcPts val="0"/>
                        </a:spcBef>
                        <a:spcAft>
                          <a:spcPts val="0"/>
                        </a:spcAft>
                      </a:pPr>
                      <a:r>
                        <a:rPr lang="en-IN" sz="1200" dirty="0" err="1">
                          <a:effectLst/>
                        </a:rPr>
                        <a:t>feedback_id</a:t>
                      </a: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Primary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It stores unique id of Feedback.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1"/>
                  </a:ext>
                </a:extLst>
              </a:tr>
              <a:tr h="331549">
                <a:tc>
                  <a:txBody>
                    <a:bodyPr/>
                    <a:lstStyle/>
                    <a:p>
                      <a:pPr marL="0" marR="0" indent="0" algn="l">
                        <a:lnSpc>
                          <a:spcPct val="107000"/>
                        </a:lnSpc>
                        <a:spcBef>
                          <a:spcPts val="0"/>
                        </a:spcBef>
                        <a:spcAft>
                          <a:spcPts val="0"/>
                        </a:spcAft>
                      </a:pPr>
                      <a:r>
                        <a:rPr lang="en-IN" sz="1200">
                          <a:effectLst/>
                        </a:rPr>
                        <a:t>feedback_date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Date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Not Null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It stores feedback date.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2"/>
                  </a:ext>
                </a:extLst>
              </a:tr>
              <a:tr h="331549">
                <a:tc>
                  <a:txBody>
                    <a:bodyPr/>
                    <a:lstStyle/>
                    <a:p>
                      <a:pPr marL="0" marR="0" indent="0" algn="l">
                        <a:lnSpc>
                          <a:spcPct val="107000"/>
                        </a:lnSpc>
                        <a:spcBef>
                          <a:spcPts val="0"/>
                        </a:spcBef>
                        <a:spcAft>
                          <a:spcPts val="0"/>
                        </a:spcAft>
                      </a:pPr>
                      <a:r>
                        <a:rPr lang="en-IN" sz="1200">
                          <a:effectLst/>
                        </a:rPr>
                        <a:t>user_id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Foreign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It stores user 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3"/>
                  </a:ext>
                </a:extLst>
              </a:tr>
              <a:tr h="440702">
                <a:tc>
                  <a:txBody>
                    <a:bodyPr/>
                    <a:lstStyle/>
                    <a:p>
                      <a:pPr marL="0" marR="0" indent="0" algn="l">
                        <a:lnSpc>
                          <a:spcPct val="107000"/>
                        </a:lnSpc>
                        <a:spcBef>
                          <a:spcPts val="0"/>
                        </a:spcBef>
                        <a:spcAft>
                          <a:spcPts val="0"/>
                        </a:spcAft>
                      </a:pPr>
                      <a:r>
                        <a:rPr lang="en-IN" sz="1200">
                          <a:effectLst/>
                        </a:rPr>
                        <a:t>feedback_details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Text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Not Null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just">
                        <a:lnSpc>
                          <a:spcPct val="107000"/>
                        </a:lnSpc>
                        <a:spcBef>
                          <a:spcPts val="0"/>
                        </a:spcBef>
                        <a:spcAft>
                          <a:spcPts val="0"/>
                        </a:spcAft>
                      </a:pPr>
                      <a:r>
                        <a:rPr lang="en-IN" sz="1200" dirty="0">
                          <a:effectLst/>
                        </a:rPr>
                        <a:t>It stores feedback description given by user.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4"/>
                  </a:ext>
                </a:extLst>
              </a:tr>
              <a:tr h="331549">
                <a:tc>
                  <a:txBody>
                    <a:bodyPr/>
                    <a:lstStyle/>
                    <a:p>
                      <a:pPr marL="0" marR="0" indent="0" algn="l">
                        <a:lnSpc>
                          <a:spcPct val="107000"/>
                        </a:lnSpc>
                        <a:spcBef>
                          <a:spcPts val="0"/>
                        </a:spcBef>
                        <a:spcAft>
                          <a:spcPts val="0"/>
                        </a:spcAft>
                      </a:pPr>
                      <a:r>
                        <a:rPr lang="en-IN" sz="1200">
                          <a:effectLst/>
                        </a:rPr>
                        <a:t>product_id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Int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5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a:effectLst/>
                        </a:rPr>
                        <a:t>Foreign key </a:t>
                      </a:r>
                      <a:endParaRPr lang="en-IN" sz="120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tc>
                  <a:txBody>
                    <a:bodyPr/>
                    <a:lstStyle/>
                    <a:p>
                      <a:pPr marL="0" marR="0" indent="0" algn="l">
                        <a:lnSpc>
                          <a:spcPct val="107000"/>
                        </a:lnSpc>
                        <a:spcBef>
                          <a:spcPts val="0"/>
                        </a:spcBef>
                        <a:spcAft>
                          <a:spcPts val="0"/>
                        </a:spcAft>
                      </a:pPr>
                      <a:r>
                        <a:rPr lang="en-IN" sz="1200" dirty="0">
                          <a:effectLst/>
                        </a:rPr>
                        <a:t>It stores product id. </a:t>
                      </a:r>
                      <a:endParaRPr lang="en-IN" sz="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endParaRPr>
                    </a:p>
                  </a:txBody>
                  <a:tcPr marL="68580" marR="30480" marT="12065" marB="0"/>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542898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35475" y="44976"/>
            <a:ext cx="1997663" cy="830997"/>
          </a:xfrm>
          <a:prstGeom prst="rect">
            <a:avLst/>
          </a:prstGeom>
        </p:spPr>
        <p:txBody>
          <a:bodyPr wrap="none">
            <a:spAutoFit/>
          </a:bodyPr>
          <a:lstStyle/>
          <a:p>
            <a:r>
              <a:rPr lang="en-US" sz="1800" b="1" dirty="0">
                <a:latin typeface="Times New Roman" panose="02020603050405020304" pitchFamily="18" charset="0"/>
                <a:cs typeface="Times New Roman" panose="02020603050405020304" pitchFamily="18" charset="0"/>
              </a:rPr>
              <a:t>❑ User Interface: </a:t>
            </a:r>
          </a:p>
          <a:p>
            <a:endParaRPr lang="en-US" b="1" dirty="0"/>
          </a:p>
          <a:p>
            <a:r>
              <a:rPr lang="en-US" sz="1600" b="1" dirty="0">
                <a:latin typeface="Times New Roman" panose="02020603050405020304" pitchFamily="18" charset="0"/>
                <a:cs typeface="Times New Roman" panose="02020603050405020304" pitchFamily="18" charset="0"/>
              </a:rPr>
              <a:t>1. Home Page</a:t>
            </a:r>
            <a:endParaRPr lang="en-IN" sz="1600" b="1" dirty="0">
              <a:latin typeface="Times New Roman" panose="02020603050405020304" pitchFamily="18" charset="0"/>
              <a:cs typeface="Times New Roman" panose="02020603050405020304" pitchFamily="18" charset="0"/>
            </a:endParaRPr>
          </a:p>
        </p:txBody>
      </p:sp>
      <p:pic>
        <p:nvPicPr>
          <p:cNvPr id="16" name="Picture 15"/>
          <p:cNvPicPr/>
          <p:nvPr/>
        </p:nvPicPr>
        <p:blipFill>
          <a:blip r:embed="rId2"/>
          <a:stretch>
            <a:fillRect/>
          </a:stretch>
        </p:blipFill>
        <p:spPr>
          <a:xfrm>
            <a:off x="1918959" y="327103"/>
            <a:ext cx="6588867" cy="4816397"/>
          </a:xfrm>
          <a:prstGeom prst="rect">
            <a:avLst/>
          </a:prstGeom>
        </p:spPr>
      </p:pic>
    </p:spTree>
    <p:extLst>
      <p:ext uri="{BB962C8B-B14F-4D97-AF65-F5344CB8AC3E}">
        <p14:creationId xmlns:p14="http://schemas.microsoft.com/office/powerpoint/2010/main" val="3549391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p:nvPr/>
        </p:nvPicPr>
        <p:blipFill>
          <a:blip r:embed="rId2"/>
          <a:stretch>
            <a:fillRect/>
          </a:stretch>
        </p:blipFill>
        <p:spPr>
          <a:xfrm>
            <a:off x="1434256" y="513997"/>
            <a:ext cx="6475675" cy="4534941"/>
          </a:xfrm>
          <a:prstGeom prst="rect">
            <a:avLst/>
          </a:prstGeom>
        </p:spPr>
      </p:pic>
      <p:sp>
        <p:nvSpPr>
          <p:cNvPr id="16" name="Rectangle 15"/>
          <p:cNvSpPr/>
          <p:nvPr/>
        </p:nvSpPr>
        <p:spPr>
          <a:xfrm>
            <a:off x="1133273" y="175443"/>
            <a:ext cx="889987" cy="338554"/>
          </a:xfrm>
          <a:prstGeom prst="rect">
            <a:avLst/>
          </a:prstGeom>
        </p:spPr>
        <p:txBody>
          <a:bodyPr wrap="none">
            <a:spAutoFit/>
          </a:bodyPr>
          <a:lstStyle/>
          <a:p>
            <a:r>
              <a:rPr lang="en-US" sz="1600" b="1"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Login</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92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p:nvPr/>
        </p:nvPicPr>
        <p:blipFill>
          <a:blip r:embed="rId2"/>
          <a:stretch>
            <a:fillRect/>
          </a:stretch>
        </p:blipFill>
        <p:spPr>
          <a:xfrm>
            <a:off x="1273595" y="436962"/>
            <a:ext cx="6413312" cy="4632196"/>
          </a:xfrm>
          <a:prstGeom prst="rect">
            <a:avLst/>
          </a:prstGeom>
        </p:spPr>
      </p:pic>
      <p:sp>
        <p:nvSpPr>
          <p:cNvPr id="16" name="Rectangle 15"/>
          <p:cNvSpPr/>
          <p:nvPr/>
        </p:nvSpPr>
        <p:spPr>
          <a:xfrm>
            <a:off x="1124912" y="172750"/>
            <a:ext cx="1475084" cy="338554"/>
          </a:xfrm>
          <a:prstGeom prst="rect">
            <a:avLst/>
          </a:prstGeom>
        </p:spPr>
        <p:txBody>
          <a:bodyPr wrap="none">
            <a:spAutoFit/>
          </a:bodyPr>
          <a:lstStyle/>
          <a:p>
            <a:r>
              <a:rPr lang="en-US" sz="1600" b="1" dirty="0">
                <a:latin typeface="Times New Roman" panose="02020603050405020304" pitchFamily="18" charset="0"/>
                <a:cs typeface="Times New Roman" panose="02020603050405020304" pitchFamily="18" charset="0"/>
              </a:rPr>
              <a:t>3. Registration</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1539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p:nvPr/>
        </p:nvPicPr>
        <p:blipFill>
          <a:blip r:embed="rId2"/>
          <a:stretch>
            <a:fillRect/>
          </a:stretch>
        </p:blipFill>
        <p:spPr>
          <a:xfrm>
            <a:off x="1516961" y="289932"/>
            <a:ext cx="6348366" cy="4706821"/>
          </a:xfrm>
          <a:prstGeom prst="rect">
            <a:avLst/>
          </a:prstGeom>
        </p:spPr>
      </p:pic>
      <p:sp>
        <p:nvSpPr>
          <p:cNvPr id="16" name="Rectangle 15"/>
          <p:cNvSpPr/>
          <p:nvPr/>
        </p:nvSpPr>
        <p:spPr>
          <a:xfrm>
            <a:off x="1137819" y="98408"/>
            <a:ext cx="1199367" cy="338554"/>
          </a:xfrm>
          <a:prstGeom prst="rect">
            <a:avLst/>
          </a:prstGeom>
        </p:spPr>
        <p:txBody>
          <a:bodyPr wrap="none">
            <a:spAutoFit/>
          </a:bodyPr>
          <a:lstStyle/>
          <a:p>
            <a:r>
              <a:rPr lang="en-US" sz="1600" b="1" dirty="0">
                <a:latin typeface="Times New Roman" panose="02020603050405020304" pitchFamily="18" charset="0"/>
                <a:cs typeface="Times New Roman" panose="02020603050405020304" pitchFamily="18" charset="0"/>
              </a:rPr>
              <a:t>4. Category</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1108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6787DB32-2D18-41E7-B546-C7CEDD30973C}"/>
              </a:ext>
            </a:extLst>
          </p:cNvPr>
          <p:cNvSpPr txBox="1"/>
          <p:nvPr/>
        </p:nvSpPr>
        <p:spPr>
          <a:xfrm>
            <a:off x="995680" y="1262430"/>
            <a:ext cx="5862320" cy="2616101"/>
          </a:xfrm>
          <a:prstGeom prst="rect">
            <a:avLst/>
          </a:prstGeom>
          <a:noFill/>
        </p:spPr>
        <p:txBody>
          <a:bodyPr wrap="square">
            <a:spAutoFit/>
          </a:bodyPr>
          <a:lstStyle/>
          <a:p>
            <a:pPr marL="457200" indent="-457200" algn="just">
              <a:buFont typeface="Wingdings" panose="05000000000000000000" pitchFamily="2" charset="2"/>
              <a:buChar char="q"/>
            </a:pPr>
            <a:r>
              <a:rPr lang="en-US" sz="1800" b="1" spc="33" dirty="0">
                <a:solidFill>
                  <a:srgbClr val="000000"/>
                </a:solidFill>
                <a:latin typeface="Times New Roman"/>
              </a:rPr>
              <a:t>Stakeholders of System:</a:t>
            </a:r>
          </a:p>
          <a:p>
            <a:pPr algn="just"/>
            <a:endParaRPr lang="en-US" sz="1800" b="1" spc="33" dirty="0">
              <a:solidFill>
                <a:srgbClr val="000000"/>
              </a:solidFill>
              <a:latin typeface="Times New Roman"/>
            </a:endParaRPr>
          </a:p>
          <a:p>
            <a:pPr lvl="2" algn="just"/>
            <a:r>
              <a:rPr lang="en-US" sz="1600" spc="33" dirty="0">
                <a:solidFill>
                  <a:srgbClr val="000000"/>
                </a:solidFill>
                <a:latin typeface="Times New Roman"/>
              </a:rPr>
              <a:t>There are 3 stakeholders for our website: </a:t>
            </a:r>
          </a:p>
          <a:p>
            <a:pPr marL="1828800" lvl="3" indent="-457200" algn="just">
              <a:lnSpc>
                <a:spcPct val="150000"/>
              </a:lnSpc>
              <a:buFont typeface="Wingdings" panose="05000000000000000000" pitchFamily="2" charset="2"/>
              <a:buChar char="§"/>
            </a:pPr>
            <a:r>
              <a:rPr lang="en-US" sz="1600" spc="33" dirty="0">
                <a:solidFill>
                  <a:srgbClr val="000000"/>
                </a:solidFill>
                <a:latin typeface="Times New Roman"/>
                <a:ea typeface="Times New Roman"/>
              </a:rPr>
              <a:t>Admin </a:t>
            </a:r>
          </a:p>
          <a:p>
            <a:pPr marL="1828800" lvl="3" indent="-457200" algn="just">
              <a:lnSpc>
                <a:spcPct val="150000"/>
              </a:lnSpc>
              <a:buFont typeface="Wingdings" panose="05000000000000000000" pitchFamily="2" charset="2"/>
              <a:buChar char="§"/>
            </a:pPr>
            <a:r>
              <a:rPr lang="en-US" sz="1600" spc="33" dirty="0">
                <a:solidFill>
                  <a:srgbClr val="000000"/>
                </a:solidFill>
                <a:latin typeface="Times New Roman"/>
                <a:ea typeface="Times New Roman"/>
              </a:rPr>
              <a:t>User </a:t>
            </a:r>
          </a:p>
          <a:p>
            <a:pPr marL="1828800" lvl="3" indent="-457200" algn="just">
              <a:lnSpc>
                <a:spcPct val="150000"/>
              </a:lnSpc>
              <a:buFont typeface="Wingdings" panose="05000000000000000000" pitchFamily="2" charset="2"/>
              <a:buChar char="§"/>
            </a:pPr>
            <a:r>
              <a:rPr lang="en-US" sz="1600" spc="33" dirty="0">
                <a:solidFill>
                  <a:srgbClr val="000000"/>
                </a:solidFill>
                <a:latin typeface="Times New Roman"/>
                <a:ea typeface="Times New Roman"/>
              </a:rPr>
              <a:t>Visitor</a:t>
            </a:r>
          </a:p>
          <a:p>
            <a:pPr algn="just">
              <a:lnSpc>
                <a:spcPct val="150000"/>
              </a:lnSpc>
            </a:pPr>
            <a:endParaRPr lang="en-US" sz="1600" spc="33" dirty="0">
              <a:solidFill>
                <a:srgbClr val="000000"/>
              </a:solidFill>
              <a:latin typeface="Times New Roman"/>
              <a:ea typeface="Times New Roman"/>
            </a:endParaRPr>
          </a:p>
          <a:p>
            <a:endParaRPr lang="en-IN" sz="1600" dirty="0"/>
          </a:p>
        </p:txBody>
      </p:sp>
    </p:spTree>
    <p:extLst>
      <p:ext uri="{BB962C8B-B14F-4D97-AF65-F5344CB8AC3E}">
        <p14:creationId xmlns:p14="http://schemas.microsoft.com/office/powerpoint/2010/main" val="2389358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p:nvPr/>
        </p:nvPicPr>
        <p:blipFill>
          <a:blip r:embed="rId2"/>
          <a:stretch>
            <a:fillRect/>
          </a:stretch>
        </p:blipFill>
        <p:spPr>
          <a:xfrm>
            <a:off x="1653476" y="483221"/>
            <a:ext cx="6278757" cy="4594301"/>
          </a:xfrm>
          <a:prstGeom prst="rect">
            <a:avLst/>
          </a:prstGeom>
        </p:spPr>
      </p:pic>
      <p:sp>
        <p:nvSpPr>
          <p:cNvPr id="17" name="Rectangle 16"/>
          <p:cNvSpPr/>
          <p:nvPr/>
        </p:nvSpPr>
        <p:spPr>
          <a:xfrm>
            <a:off x="1196425" y="144667"/>
            <a:ext cx="1181734" cy="338554"/>
          </a:xfrm>
          <a:prstGeom prst="rect">
            <a:avLst/>
          </a:prstGeom>
        </p:spPr>
        <p:txBody>
          <a:bodyPr wrap="none">
            <a:spAutoFit/>
          </a:bodyPr>
          <a:lstStyle/>
          <a:p>
            <a:r>
              <a:rPr lang="en-US" sz="1600" b="1" dirty="0">
                <a:latin typeface="Times New Roman" panose="02020603050405020304" pitchFamily="18" charset="0"/>
                <a:cs typeface="Times New Roman" panose="02020603050405020304" pitchFamily="18" charset="0"/>
              </a:rPr>
              <a:t>5. About us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230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34897" y="87130"/>
            <a:ext cx="4572000" cy="619208"/>
          </a:xfrm>
          <a:prstGeom prst="rect">
            <a:avLst/>
          </a:prstGeom>
        </p:spPr>
        <p:txBody>
          <a:bodyPr>
            <a:spAutoFit/>
          </a:bodyPr>
          <a:lstStyle/>
          <a:p>
            <a:pPr marL="733425" indent="-285750">
              <a:lnSpc>
                <a:spcPct val="107000"/>
              </a:lnSpc>
              <a:spcAft>
                <a:spcPts val="20"/>
              </a:spcAft>
              <a:buFont typeface="Wingdings" panose="05000000000000000000" pitchFamily="2" charset="2"/>
              <a:buChar char="q"/>
            </a:pPr>
            <a:r>
              <a:rPr lang="en-IN" sz="1800" b="1" dirty="0">
                <a:uFill>
                  <a:solidFill>
                    <a:srgbClr val="000000"/>
                  </a:solidFill>
                </a:uFill>
                <a:latin typeface="Times New Roman" panose="02020603050405020304" pitchFamily="18" charset="0"/>
                <a:ea typeface="Times New Roman" panose="02020603050405020304" pitchFamily="18" charset="0"/>
              </a:rPr>
              <a:t>System </a:t>
            </a:r>
            <a:r>
              <a:rPr lang="en-IN" sz="1800" b="1" dirty="0" err="1">
                <a:uFill>
                  <a:solidFill>
                    <a:srgbClr val="000000"/>
                  </a:solidFill>
                </a:uFill>
                <a:latin typeface="Times New Roman" panose="02020603050405020304" pitchFamily="18" charset="0"/>
                <a:ea typeface="Times New Roman" panose="02020603050405020304" pitchFamily="18" charset="0"/>
              </a:rPr>
              <a:t>Naviagtion</a:t>
            </a:r>
            <a:r>
              <a:rPr lang="en-IN" sz="1800" b="1" dirty="0">
                <a:uFill>
                  <a:solidFill>
                    <a:srgbClr val="000000"/>
                  </a:solidFill>
                </a:uFill>
                <a:latin typeface="Times New Roman" panose="02020603050405020304" pitchFamily="18" charset="0"/>
                <a:ea typeface="Times New Roman" panose="02020603050405020304" pitchFamily="18" charset="0"/>
              </a:rPr>
              <a:t>: -</a:t>
            </a:r>
            <a:r>
              <a:rPr lang="en-IN" sz="1800" b="1" dirty="0">
                <a:latin typeface="Times New Roman" panose="02020603050405020304" pitchFamily="18" charset="0"/>
                <a:ea typeface="Times New Roman" panose="02020603050405020304" pitchFamily="18" charset="0"/>
              </a:rPr>
              <a:t> </a:t>
            </a:r>
            <a:endParaRPr lang="en-IN" sz="1800" dirty="0">
              <a:latin typeface="Times New Roman" panose="02020603050405020304" pitchFamily="18" charset="0"/>
              <a:ea typeface="Times New Roman" panose="02020603050405020304" pitchFamily="18" charset="0"/>
            </a:endParaRPr>
          </a:p>
          <a:p>
            <a:pPr marL="457200">
              <a:lnSpc>
                <a:spcPct val="107000"/>
              </a:lnSpc>
              <a:spcAft>
                <a:spcPts val="30"/>
              </a:spcAft>
            </a:pPr>
            <a:r>
              <a:rPr lang="en-IN" b="1" dirty="0">
                <a:latin typeface="Times New Roman" panose="02020603050405020304" pitchFamily="18" charset="0"/>
                <a:ea typeface="Times New Roman" panose="02020603050405020304" pitchFamily="18" charset="0"/>
              </a:rPr>
              <a:t> </a:t>
            </a:r>
            <a:endParaRPr lang="en-IN" sz="1100" dirty="0">
              <a:latin typeface="Times New Roman" panose="02020603050405020304" pitchFamily="18" charset="0"/>
              <a:ea typeface="Times New Roman" panose="02020603050405020304" pitchFamily="18" charset="0"/>
            </a:endParaRPr>
          </a:p>
        </p:txBody>
      </p:sp>
      <p:pic>
        <p:nvPicPr>
          <p:cNvPr id="16" name="Picture 15"/>
          <p:cNvPicPr/>
          <p:nvPr/>
        </p:nvPicPr>
        <p:blipFill>
          <a:blip r:embed="rId2"/>
          <a:stretch>
            <a:fillRect/>
          </a:stretch>
        </p:blipFill>
        <p:spPr>
          <a:xfrm>
            <a:off x="1866070" y="-54118"/>
            <a:ext cx="5768797" cy="5197618"/>
          </a:xfrm>
          <a:prstGeom prst="rect">
            <a:avLst/>
          </a:prstGeom>
        </p:spPr>
      </p:pic>
    </p:spTree>
    <p:extLst>
      <p:ext uri="{BB962C8B-B14F-4D97-AF65-F5344CB8AC3E}">
        <p14:creationId xmlns:p14="http://schemas.microsoft.com/office/powerpoint/2010/main" val="2938968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Admin panel:</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TextBox 3"/>
          <p:cNvSpPr txBox="1"/>
          <p:nvPr/>
        </p:nvSpPr>
        <p:spPr>
          <a:xfrm>
            <a:off x="3881336" y="370981"/>
            <a:ext cx="1264596" cy="338554"/>
          </a:xfrm>
          <a:prstGeom prst="rect">
            <a:avLst/>
          </a:prstGeom>
          <a:noFill/>
        </p:spPr>
        <p:txBody>
          <a:bodyPr wrap="square" rtlCol="0">
            <a:spAutoFit/>
          </a:bodyPr>
          <a:lstStyle/>
          <a:p>
            <a:r>
              <a:rPr lang="en-US" sz="1600" b="1" u="sng" dirty="0" smtClean="0">
                <a:latin typeface="Times New Roman" panose="02020603050405020304" pitchFamily="18" charset="0"/>
                <a:cs typeface="Times New Roman" panose="02020603050405020304" pitchFamily="18" charset="0"/>
              </a:rPr>
              <a:t>Home Page</a:t>
            </a:r>
            <a:endParaRPr lang="en-IN" b="1" u="sng"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902" b="4617"/>
          <a:stretch/>
        </p:blipFill>
        <p:spPr>
          <a:xfrm>
            <a:off x="662929" y="709535"/>
            <a:ext cx="7984960" cy="4108899"/>
          </a:xfrm>
          <a:prstGeom prst="rect">
            <a:avLst/>
          </a:prstGeom>
        </p:spPr>
      </p:pic>
    </p:spTree>
    <p:extLst>
      <p:ext uri="{BB962C8B-B14F-4D97-AF65-F5344CB8AC3E}">
        <p14:creationId xmlns:p14="http://schemas.microsoft.com/office/powerpoint/2010/main" val="2584495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Login</a:t>
            </a:r>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p:nvPr/>
        </p:nvPicPr>
        <p:blipFill rotWithShape="1">
          <a:blip r:embed="rId2"/>
          <a:srcRect l="2737" t="3911" r="3407" b="8487"/>
          <a:stretch/>
        </p:blipFill>
        <p:spPr bwMode="auto">
          <a:xfrm>
            <a:off x="777983" y="507167"/>
            <a:ext cx="7471302" cy="42301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3336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Login with validation:</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l="2053" t="3598" r="2810" b="5981"/>
          <a:stretch/>
        </p:blipFill>
        <p:spPr bwMode="auto">
          <a:xfrm>
            <a:off x="938388" y="660434"/>
            <a:ext cx="7466310" cy="43395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4033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Login with Data:</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l="1467" t="4380" r="3479" b="6286"/>
          <a:stretch/>
        </p:blipFill>
        <p:spPr bwMode="auto">
          <a:xfrm>
            <a:off x="1022870" y="573823"/>
            <a:ext cx="7420739" cy="43094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1005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Change Password:</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t="4010" r="3363" b="6654"/>
          <a:stretch/>
        </p:blipFill>
        <p:spPr bwMode="auto">
          <a:xfrm>
            <a:off x="997928" y="593610"/>
            <a:ext cx="7387314" cy="43091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1978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Change password with Data:</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t="4849" r="2971" b="5663"/>
          <a:stretch/>
        </p:blipFill>
        <p:spPr bwMode="auto">
          <a:xfrm>
            <a:off x="1010900" y="576620"/>
            <a:ext cx="7348402" cy="42677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7297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Password Changed:</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636" b="4242"/>
          <a:stretch/>
        </p:blipFill>
        <p:spPr bwMode="auto">
          <a:xfrm>
            <a:off x="1087680" y="561192"/>
            <a:ext cx="7291077" cy="42831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5955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Forgot Password:</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t="4693" r="3326" b="5506"/>
          <a:stretch/>
        </p:blipFill>
        <p:spPr bwMode="auto">
          <a:xfrm>
            <a:off x="904732" y="577823"/>
            <a:ext cx="7428630" cy="42081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8429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3A75600-F6F5-4C63-80A1-67CFCE482C4F}"/>
              </a:ext>
            </a:extLst>
          </p:cNvPr>
          <p:cNvSpPr txBox="1"/>
          <p:nvPr/>
        </p:nvSpPr>
        <p:spPr>
          <a:xfrm>
            <a:off x="457200" y="532730"/>
            <a:ext cx="7396480" cy="4078039"/>
          </a:xfrm>
          <a:prstGeom prst="rect">
            <a:avLst/>
          </a:prstGeom>
          <a:noFill/>
        </p:spPr>
        <p:txBody>
          <a:bodyPr wrap="square">
            <a:spAutoFit/>
          </a:bodyPr>
          <a:lstStyle/>
          <a:p>
            <a:pPr marL="457200" indent="-457200" algn="just">
              <a:lnSpc>
                <a:spcPct val="150000"/>
              </a:lnSpc>
              <a:buFont typeface="Wingdings" panose="05000000000000000000" pitchFamily="2" charset="2"/>
              <a:buChar char="q"/>
            </a:pPr>
            <a:r>
              <a:rPr lang="en-US" sz="1800" b="1" spc="27" dirty="0">
                <a:solidFill>
                  <a:srgbClr val="000000"/>
                </a:solidFill>
                <a:latin typeface="Times New Roman"/>
              </a:rPr>
              <a:t>Admin: </a:t>
            </a:r>
          </a:p>
          <a:p>
            <a:pPr algn="just">
              <a:lnSpc>
                <a:spcPct val="150000"/>
              </a:lnSpc>
            </a:pPr>
            <a:endParaRPr lang="en-US" sz="1600" spc="27" dirty="0">
              <a:solidFill>
                <a:srgbClr val="000000"/>
              </a:solidFill>
              <a:latin typeface="Times New Roman"/>
            </a:endParaRPr>
          </a:p>
          <a:p>
            <a:pPr marL="914400" lvl="1" indent="-457200" algn="just">
              <a:lnSpc>
                <a:spcPct val="150000"/>
              </a:lnSpc>
              <a:buFont typeface="Wingdings" panose="05000000000000000000" pitchFamily="2" charset="2"/>
              <a:buChar char="§"/>
            </a:pPr>
            <a:r>
              <a:rPr lang="en-US" sz="1600" spc="27" dirty="0">
                <a:solidFill>
                  <a:srgbClr val="000000"/>
                </a:solidFill>
                <a:latin typeface="Times New Roman"/>
              </a:rPr>
              <a:t>Admin will be log in website and can view order details and customer details.</a:t>
            </a:r>
          </a:p>
          <a:p>
            <a:pPr marL="914400" lvl="1" indent="-457200" algn="just">
              <a:lnSpc>
                <a:spcPct val="150000"/>
              </a:lnSpc>
              <a:buFont typeface="Wingdings" panose="05000000000000000000" pitchFamily="2" charset="2"/>
              <a:buChar char="§"/>
            </a:pPr>
            <a:r>
              <a:rPr lang="en-US" sz="1600" spc="27" dirty="0">
                <a:solidFill>
                  <a:srgbClr val="000000"/>
                </a:solidFill>
                <a:latin typeface="Times New Roman"/>
              </a:rPr>
              <a:t>Admin can Reviews web content, links, and design, provides necessary updates and enhancements in a timely manner. </a:t>
            </a:r>
          </a:p>
          <a:p>
            <a:pPr marL="914400" lvl="1" indent="-457200" algn="just">
              <a:lnSpc>
                <a:spcPct val="150000"/>
              </a:lnSpc>
              <a:buFont typeface="Wingdings" panose="05000000000000000000" pitchFamily="2" charset="2"/>
              <a:buChar char="§"/>
            </a:pPr>
            <a:r>
              <a:rPr lang="en-US" sz="1600" spc="27" dirty="0">
                <a:solidFill>
                  <a:srgbClr val="000000"/>
                </a:solidFill>
                <a:latin typeface="Times New Roman"/>
              </a:rPr>
              <a:t>Admin would confirm the product for adding it into website.</a:t>
            </a:r>
          </a:p>
          <a:p>
            <a:pPr marL="914400" lvl="1" indent="-457200" algn="just">
              <a:lnSpc>
                <a:spcPct val="150000"/>
              </a:lnSpc>
              <a:buFont typeface="Wingdings" panose="05000000000000000000" pitchFamily="2" charset="2"/>
              <a:buChar char="§"/>
            </a:pPr>
            <a:r>
              <a:rPr lang="en-US" sz="1600" spc="27" dirty="0">
                <a:solidFill>
                  <a:srgbClr val="000000"/>
                </a:solidFill>
                <a:latin typeface="Times New Roman"/>
              </a:rPr>
              <a:t>Admin will Monitors site security, reports suspected or actual security breaches and denial of service attacks to appropriate staff.</a:t>
            </a:r>
          </a:p>
          <a:p>
            <a:pPr algn="just">
              <a:lnSpc>
                <a:spcPct val="150000"/>
              </a:lnSpc>
              <a:spcBef>
                <a:spcPct val="0"/>
              </a:spcBef>
            </a:pPr>
            <a:endParaRPr lang="en-US" sz="1600" spc="27" dirty="0">
              <a:solidFill>
                <a:srgbClr val="000000"/>
              </a:solidFill>
              <a:latin typeface="Times New Roman"/>
            </a:endParaRPr>
          </a:p>
          <a:p>
            <a:endParaRPr lang="en-IN" sz="1600" dirty="0"/>
          </a:p>
        </p:txBody>
      </p:sp>
    </p:spTree>
    <p:extLst>
      <p:ext uri="{BB962C8B-B14F-4D97-AF65-F5344CB8AC3E}">
        <p14:creationId xmlns:p14="http://schemas.microsoft.com/office/powerpoint/2010/main" val="3430048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Forgot Password with Data:</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t="3754" r="3191" b="5826"/>
          <a:stretch/>
        </p:blipFill>
        <p:spPr bwMode="auto">
          <a:xfrm>
            <a:off x="981784" y="611923"/>
            <a:ext cx="7345093" cy="42259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6107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Forgot Password with Data:</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p:nvPr/>
        </p:nvPicPr>
        <p:blipFill rotWithShape="1">
          <a:blip r:embed="rId2"/>
          <a:srcRect t="3754" r="3191" b="5826"/>
          <a:stretch/>
        </p:blipFill>
        <p:spPr bwMode="auto">
          <a:xfrm>
            <a:off x="981784" y="611923"/>
            <a:ext cx="7345093" cy="42259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33223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Email of forgot password:</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t="626" b="6445"/>
          <a:stretch/>
        </p:blipFill>
        <p:spPr bwMode="auto">
          <a:xfrm>
            <a:off x="926187" y="554402"/>
            <a:ext cx="7322868" cy="4341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94587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Admin Form:</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231" t="8125" r="1951" b="4608"/>
          <a:stretch/>
        </p:blipFill>
        <p:spPr bwMode="auto">
          <a:xfrm>
            <a:off x="783198" y="519490"/>
            <a:ext cx="7576104" cy="43183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8619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Add Category:</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1" t="3654" r="534" b="4615"/>
          <a:stretch/>
        </p:blipFill>
        <p:spPr bwMode="auto">
          <a:xfrm>
            <a:off x="848907" y="597954"/>
            <a:ext cx="7562276" cy="43501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322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Display Category:</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322" r="1740" b="7889"/>
          <a:stretch/>
        </p:blipFill>
        <p:spPr bwMode="auto">
          <a:xfrm>
            <a:off x="923918" y="562684"/>
            <a:ext cx="7150039" cy="43206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80125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Delete Category:</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t="3737" r="1503" b="6455"/>
          <a:stretch/>
        </p:blipFill>
        <p:spPr bwMode="auto">
          <a:xfrm>
            <a:off x="906780" y="581815"/>
            <a:ext cx="7277424" cy="4288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8050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Category deleted:</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t="3891" b="917"/>
          <a:stretch/>
        </p:blipFill>
        <p:spPr bwMode="auto">
          <a:xfrm>
            <a:off x="1007906" y="562359"/>
            <a:ext cx="6949319" cy="42690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53436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Category deleted from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750" t="2890" r="2099" b="8604"/>
          <a:stretch/>
        </p:blipFill>
        <p:spPr bwMode="auto">
          <a:xfrm>
            <a:off x="963504" y="602121"/>
            <a:ext cx="7201245" cy="42876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8203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23218"/>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Delete Category:</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Picture 2"/>
          <p:cNvPicPr/>
          <p:nvPr/>
        </p:nvPicPr>
        <p:blipFill rotWithShape="1">
          <a:blip r:embed="rId2" cstate="print">
            <a:extLst>
              <a:ext uri="{28A0092B-C50C-407E-A947-70E740481C1C}">
                <a14:useLocalDpi xmlns:a14="http://schemas.microsoft.com/office/drawing/2010/main" val="0"/>
              </a:ext>
            </a:extLst>
          </a:blip>
          <a:srcRect t="3737" r="1503" b="6455"/>
          <a:stretch/>
        </p:blipFill>
        <p:spPr bwMode="auto">
          <a:xfrm>
            <a:off x="906780" y="588300"/>
            <a:ext cx="7277424" cy="4288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5136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42A96D2-74A4-4403-89CE-DC2AE7FCBC09}"/>
              </a:ext>
            </a:extLst>
          </p:cNvPr>
          <p:cNvSpPr txBox="1"/>
          <p:nvPr/>
        </p:nvSpPr>
        <p:spPr>
          <a:xfrm>
            <a:off x="0" y="444430"/>
            <a:ext cx="7467600" cy="4002634"/>
          </a:xfrm>
          <a:prstGeom prst="rect">
            <a:avLst/>
          </a:prstGeom>
          <a:noFill/>
        </p:spPr>
        <p:txBody>
          <a:bodyPr wrap="square">
            <a:spAutoFit/>
          </a:bodyPr>
          <a:lstStyle/>
          <a:p>
            <a:pPr marL="914400" indent="-457200" algn="just">
              <a:lnSpc>
                <a:spcPct val="107000"/>
              </a:lnSpc>
              <a:spcAft>
                <a:spcPts val="800"/>
              </a:spcAft>
              <a:buFont typeface="Wingdings" panose="05000000000000000000" pitchFamily="2" charset="2"/>
              <a:buChar char="q"/>
              <a:tabLst>
                <a:tab pos="457200" algn="l"/>
              </a:tabLs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User:</a:t>
            </a:r>
          </a:p>
          <a:p>
            <a:pPr marL="457200" algn="just">
              <a:lnSpc>
                <a:spcPct val="107000"/>
              </a:lnSpc>
              <a:spcAft>
                <a:spcPts val="800"/>
              </a:spcAft>
              <a:tabLst>
                <a:tab pos="457200" algn="l"/>
              </a:tabLs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200150" indent="-457200" algn="just">
              <a:lnSpc>
                <a:spcPct val="150000"/>
              </a:lnSpc>
              <a:spcAft>
                <a:spcPts val="800"/>
              </a:spcAft>
              <a:buFont typeface="Wingdings" panose="05000000000000000000" pitchFamily="2" charset="2"/>
              <a:buChar char="§"/>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To buy any product user will have to first register themselves. </a:t>
            </a:r>
          </a:p>
          <a:p>
            <a:pPr marL="1200150" indent="-457200" algn="just">
              <a:lnSpc>
                <a:spcPct val="150000"/>
              </a:lnSpc>
              <a:spcAft>
                <a:spcPts val="800"/>
              </a:spcAft>
              <a:buFont typeface="Wingdings" panose="05000000000000000000" pitchFamily="2" charset="2"/>
              <a:buChar char="§"/>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After registration user will have to log in with the correct password and the email id.      </a:t>
            </a:r>
          </a:p>
          <a:p>
            <a:pPr marL="1200150" indent="-457200" algn="just">
              <a:lnSpc>
                <a:spcPct val="150000"/>
              </a:lnSpc>
              <a:spcAft>
                <a:spcPts val="800"/>
              </a:spcAft>
              <a:buFont typeface="Wingdings" panose="05000000000000000000" pitchFamily="2" charset="2"/>
              <a:buChar char="§"/>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User can search any gift products and buy it with minimum period of time. </a:t>
            </a:r>
          </a:p>
          <a:p>
            <a:pPr marL="1200150" indent="-457200" algn="just">
              <a:lnSpc>
                <a:spcPct val="150000"/>
              </a:lnSpc>
              <a:spcAft>
                <a:spcPts val="800"/>
              </a:spcAft>
              <a:buFont typeface="Wingdings" panose="05000000000000000000" pitchFamily="2" charset="2"/>
              <a:buChar char="§"/>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If the use forgets their password then they can reset it using verification code</a:t>
            </a: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provided by server.</a:t>
            </a:r>
          </a:p>
          <a:p>
            <a:endParaRPr lang="en-IN" dirty="0"/>
          </a:p>
        </p:txBody>
      </p:sp>
    </p:spTree>
    <p:extLst>
      <p:ext uri="{BB962C8B-B14F-4D97-AF65-F5344CB8AC3E}">
        <p14:creationId xmlns:p14="http://schemas.microsoft.com/office/powerpoint/2010/main" val="33211561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23218"/>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Edit Category:</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334" t="3674" r="-334" b="5467"/>
          <a:stretch/>
        </p:blipFill>
        <p:spPr bwMode="auto">
          <a:xfrm>
            <a:off x="917791" y="525292"/>
            <a:ext cx="7130226" cy="43061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0965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Edit Category:</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t="3117" b="4777"/>
          <a:stretch/>
        </p:blipFill>
        <p:spPr bwMode="auto">
          <a:xfrm>
            <a:off x="1059964" y="618083"/>
            <a:ext cx="7007508" cy="43105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3606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Category updated:</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t="3577" b="4346"/>
          <a:stretch/>
        </p:blipFill>
        <p:spPr bwMode="auto">
          <a:xfrm>
            <a:off x="924236" y="580498"/>
            <a:ext cx="7363730" cy="42379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26734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Category updated in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t="3747" b="4874"/>
          <a:stretch/>
        </p:blipFill>
        <p:spPr bwMode="auto">
          <a:xfrm>
            <a:off x="928409" y="589002"/>
            <a:ext cx="7190943" cy="43461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0162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Admin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t="3707" b="4836"/>
          <a:stretch/>
        </p:blipFill>
        <p:spPr bwMode="auto">
          <a:xfrm>
            <a:off x="898335" y="580498"/>
            <a:ext cx="7253443" cy="43676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752477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Category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t="3766" b="4911"/>
          <a:stretch/>
        </p:blipFill>
        <p:spPr bwMode="auto">
          <a:xfrm>
            <a:off x="910448" y="582667"/>
            <a:ext cx="7053263" cy="43200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93582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Product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288" b="4636"/>
          <a:stretch/>
        </p:blipFill>
        <p:spPr bwMode="auto">
          <a:xfrm>
            <a:off x="861559" y="549065"/>
            <a:ext cx="7303189" cy="43082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99345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Product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543" b="4336"/>
          <a:stretch/>
        </p:blipFill>
        <p:spPr bwMode="auto">
          <a:xfrm>
            <a:off x="853081" y="580498"/>
            <a:ext cx="7558102" cy="4270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7908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Cart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201" b="4724"/>
          <a:stretch/>
        </p:blipFill>
        <p:spPr bwMode="auto">
          <a:xfrm>
            <a:off x="908955" y="590644"/>
            <a:ext cx="7152032" cy="42537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57627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err="1" smtClean="0">
                <a:latin typeface="Times New Roman" panose="02020603050405020304" pitchFamily="18" charset="0"/>
                <a:ea typeface="Tahoma" panose="020B0604030504040204" pitchFamily="34" charset="0"/>
                <a:cs typeface="Times New Roman" panose="02020603050405020304" pitchFamily="18" charset="0"/>
              </a:rPr>
              <a:t>Wishlist</a:t>
            </a:r>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703" b="4739"/>
          <a:stretch/>
        </p:blipFill>
        <p:spPr bwMode="auto">
          <a:xfrm>
            <a:off x="907273" y="577499"/>
            <a:ext cx="7503910" cy="43187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7213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0921E13-7BDE-45AF-A32C-A7A5347B4E52}"/>
              </a:ext>
            </a:extLst>
          </p:cNvPr>
          <p:cNvSpPr txBox="1"/>
          <p:nvPr/>
        </p:nvSpPr>
        <p:spPr>
          <a:xfrm>
            <a:off x="406400" y="632749"/>
            <a:ext cx="7579360" cy="1939505"/>
          </a:xfrm>
          <a:prstGeom prst="rect">
            <a:avLst/>
          </a:prstGeom>
          <a:noFill/>
        </p:spPr>
        <p:txBody>
          <a:bodyPr wrap="square">
            <a:spAutoFit/>
          </a:bodyPr>
          <a:lstStyle/>
          <a:p>
            <a:pPr marL="971550" indent="-457200" algn="just">
              <a:lnSpc>
                <a:spcPct val="150000"/>
              </a:lnSpc>
              <a:buFont typeface="Wingdings" panose="05000000000000000000" pitchFamily="2" charset="2"/>
              <a:buChar char="q"/>
              <a:tabLst>
                <a:tab pos="51435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Visitor:</a:t>
            </a:r>
          </a:p>
          <a:p>
            <a:pPr marL="514350" algn="just">
              <a:lnSpc>
                <a:spcPct val="150000"/>
              </a:lnSpc>
              <a:tabLst>
                <a:tab pos="514350" algn="l"/>
              </a:tabLs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371600" lvl="2" indent="-457200" algn="just">
              <a:lnSpc>
                <a:spcPct val="150000"/>
              </a:lnSpc>
              <a:buSzPts val="1200"/>
              <a:buFont typeface="Wingdings" panose="05000000000000000000" pitchFamily="2" charset="2"/>
              <a:buChar char="§"/>
              <a:tabLst>
                <a:tab pos="51435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Visitors can view the various products from websites.</a:t>
            </a:r>
          </a:p>
          <a:p>
            <a:pPr marL="1371600" lvl="2" indent="-457200" algn="just">
              <a:lnSpc>
                <a:spcPct val="150000"/>
              </a:lnSpc>
              <a:buSzPts val="1200"/>
              <a:buFont typeface="Wingdings" panose="05000000000000000000" pitchFamily="2" charset="2"/>
              <a:buChar char="§"/>
              <a:tabLst>
                <a:tab pos="514350" algn="l"/>
              </a:tabLst>
            </a:pPr>
            <a:r>
              <a:rPr lang="en-IN" sz="1600" dirty="0">
                <a:latin typeface="Times New Roman" panose="02020603050405020304" pitchFamily="18" charset="0"/>
                <a:ea typeface="Calibri" panose="020F0502020204030204" pitchFamily="34" charset="0"/>
                <a:cs typeface="Times New Roman" panose="02020603050405020304" pitchFamily="18" charset="0"/>
              </a:rPr>
              <a:t>Visitor Needs to create account on website to purchase products. </a:t>
            </a:r>
          </a:p>
          <a:p>
            <a:pPr marL="1371600" lvl="2" indent="-457200" algn="just">
              <a:lnSpc>
                <a:spcPct val="150000"/>
              </a:lnSpc>
              <a:buSzPts val="1200"/>
              <a:buFont typeface="Wingdings" panose="05000000000000000000" pitchFamily="2" charset="2"/>
              <a:buChar char="§"/>
              <a:tabLst>
                <a:tab pos="514350" algn="l"/>
              </a:tabLst>
            </a:pPr>
            <a:endParaRPr lang="en-IN" sz="1600" dirty="0"/>
          </a:p>
        </p:txBody>
      </p:sp>
    </p:spTree>
    <p:extLst>
      <p:ext uri="{BB962C8B-B14F-4D97-AF65-F5344CB8AC3E}">
        <p14:creationId xmlns:p14="http://schemas.microsoft.com/office/powerpoint/2010/main" val="9029732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err="1" smtClean="0">
                <a:latin typeface="Times New Roman" panose="02020603050405020304" pitchFamily="18" charset="0"/>
                <a:ea typeface="Tahoma" panose="020B0604030504040204" pitchFamily="34" charset="0"/>
                <a:cs typeface="Times New Roman" panose="02020603050405020304" pitchFamily="18" charset="0"/>
              </a:rPr>
              <a:t>Ordermaster</a:t>
            </a:r>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577" b="4535"/>
          <a:stretch/>
        </p:blipFill>
        <p:spPr bwMode="auto">
          <a:xfrm>
            <a:off x="856209" y="570020"/>
            <a:ext cx="7509577" cy="43262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70152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err="1" smtClean="0">
                <a:latin typeface="Times New Roman" panose="02020603050405020304" pitchFamily="18" charset="0"/>
                <a:ea typeface="Tahoma" panose="020B0604030504040204" pitchFamily="34" charset="0"/>
                <a:cs typeface="Times New Roman" panose="02020603050405020304" pitchFamily="18" charset="0"/>
              </a:rPr>
              <a:t>Orderdetails</a:t>
            </a:r>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292" b="4733"/>
          <a:stretch/>
        </p:blipFill>
        <p:spPr bwMode="auto">
          <a:xfrm>
            <a:off x="857884" y="540412"/>
            <a:ext cx="7475477" cy="43688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3540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Shipping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577" b="4347"/>
          <a:stretch/>
        </p:blipFill>
        <p:spPr bwMode="auto">
          <a:xfrm>
            <a:off x="953850" y="581990"/>
            <a:ext cx="7321145" cy="43142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91975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Feedback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694" b="5371"/>
          <a:stretch/>
        </p:blipFill>
        <p:spPr bwMode="auto">
          <a:xfrm>
            <a:off x="872394" y="538588"/>
            <a:ext cx="7519333" cy="43511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11717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Payment Table: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577" b="4723"/>
          <a:stretch/>
        </p:blipFill>
        <p:spPr bwMode="auto">
          <a:xfrm>
            <a:off x="1002733" y="545573"/>
            <a:ext cx="7252808" cy="43117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409798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497" y="2699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User Panel:</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t="-256" r="4221" b="7224"/>
          <a:stretch/>
        </p:blipFill>
        <p:spPr bwMode="auto">
          <a:xfrm>
            <a:off x="953844" y="670347"/>
            <a:ext cx="7152397" cy="4351804"/>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3776728" y="309402"/>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Home Page: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7861651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Home Page: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p:cNvPicPr/>
          <p:nvPr/>
        </p:nvPicPr>
        <p:blipFill rotWithShape="1">
          <a:blip r:embed="rId2"/>
          <a:srcRect t="307" r="3123" b="9785"/>
          <a:stretch/>
        </p:blipFill>
        <p:spPr bwMode="auto">
          <a:xfrm>
            <a:off x="731594" y="571627"/>
            <a:ext cx="7459095" cy="43375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25244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Categories on Home Page: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r="5180" b="5653"/>
          <a:stretch/>
        </p:blipFill>
        <p:spPr bwMode="auto">
          <a:xfrm>
            <a:off x="993233" y="535790"/>
            <a:ext cx="7314187" cy="44253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08398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User on Home Page:</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t="164" r="3501" b="5396"/>
          <a:stretch/>
        </p:blipFill>
        <p:spPr bwMode="auto">
          <a:xfrm>
            <a:off x="882980" y="516985"/>
            <a:ext cx="7404986" cy="44246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67601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898" y="116733"/>
            <a:ext cx="8067472" cy="338554"/>
          </a:xfrm>
          <a:prstGeom prst="rect">
            <a:avLst/>
          </a:prstGeom>
          <a:noFill/>
        </p:spPr>
        <p:txBody>
          <a:bodyPr wrap="square" rtlCol="0">
            <a:spAutoFit/>
          </a:bodyPr>
          <a:lstStyle/>
          <a:p>
            <a:r>
              <a:rPr lang="en-US" sz="1600" b="1" u="sng" dirty="0" smtClean="0">
                <a:latin typeface="Times New Roman" panose="02020603050405020304" pitchFamily="18" charset="0"/>
                <a:ea typeface="Tahoma" panose="020B0604030504040204" pitchFamily="34" charset="0"/>
                <a:cs typeface="Times New Roman" panose="02020603050405020304" pitchFamily="18" charset="0"/>
              </a:rPr>
              <a:t>Search bar:</a:t>
            </a:r>
            <a:endParaRPr lang="en-IN" sz="1600" b="1" u="sng"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p:cNvPicPr/>
          <p:nvPr/>
        </p:nvPicPr>
        <p:blipFill rotWithShape="1">
          <a:blip r:embed="rId2"/>
          <a:srcRect l="-379" r="2367" b="12174"/>
          <a:stretch/>
        </p:blipFill>
        <p:spPr bwMode="auto">
          <a:xfrm>
            <a:off x="780064" y="544080"/>
            <a:ext cx="7767306" cy="43197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8560918"/>
      </p:ext>
    </p:extLst>
  </p:cSld>
  <p:clrMapOvr>
    <a:masterClrMapping/>
  </p:clrMapOvr>
</p:sld>
</file>

<file path=ppt/theme/theme1.xml><?xml version="1.0" encoding="utf-8"?>
<a:theme xmlns:a="http://schemas.openxmlformats.org/drawingml/2006/main" name="Minimalist Aesthetic Slideshow by Slidesgo">
  <a:themeElements>
    <a:clrScheme name="Simple Light">
      <a:dk1>
        <a:srgbClr val="6D5B57"/>
      </a:dk1>
      <a:lt1>
        <a:srgbClr val="F2E1D8"/>
      </a:lt1>
      <a:dk2>
        <a:srgbClr val="595959"/>
      </a:dk2>
      <a:lt2>
        <a:srgbClr val="B08980"/>
      </a:lt2>
      <a:accent1>
        <a:srgbClr val="6D5B57"/>
      </a:accent1>
      <a:accent2>
        <a:srgbClr val="F2E1D8"/>
      </a:accent2>
      <a:accent3>
        <a:srgbClr val="595959"/>
      </a:accent3>
      <a:accent4>
        <a:srgbClr val="B08980"/>
      </a:accent4>
      <a:accent5>
        <a:srgbClr val="F2E1D8"/>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TotalTime>
  <Words>2321</Words>
  <Application>Microsoft Office PowerPoint</Application>
  <PresentationFormat>On-screen Show (16:9)</PresentationFormat>
  <Paragraphs>671</Paragraphs>
  <Slides>139</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139</vt:i4>
      </vt:variant>
    </vt:vector>
  </HeadingPairs>
  <TitlesOfParts>
    <vt:vector size="153" baseType="lpstr">
      <vt:lpstr>Arial</vt:lpstr>
      <vt:lpstr>Bebas Neue</vt:lpstr>
      <vt:lpstr>Calibri</vt:lpstr>
      <vt:lpstr>Ink Free</vt:lpstr>
      <vt:lpstr>Oxygen</vt:lpstr>
      <vt:lpstr>Oxygen Light</vt:lpstr>
      <vt:lpstr>Poiret One</vt:lpstr>
      <vt:lpstr>Shruti</vt:lpstr>
      <vt:lpstr>Tahoma</vt:lpstr>
      <vt:lpstr>The Seasons Light</vt:lpstr>
      <vt:lpstr>Times New Roman</vt:lpstr>
      <vt:lpstr>Times New Roman Bold</vt:lpstr>
      <vt:lpstr>Wingdings</vt:lpstr>
      <vt:lpstr>Minimalist Aesthetic Slideshow by Slidesgo</vt:lpstr>
      <vt:lpstr>GLORIOUS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GLORIOUS</dc:title>
  <dc:creator>KHUSHI</dc:creator>
  <cp:lastModifiedBy>Dell</cp:lastModifiedBy>
  <cp:revision>72</cp:revision>
  <dcterms:modified xsi:type="dcterms:W3CDTF">2024-04-28T11:13:06Z</dcterms:modified>
</cp:coreProperties>
</file>